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4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CBC372-1469-4538-BEA9-14EF254DACCF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F36CCC-31F0-4853-8161-A9D921BC3FDB}">
      <dgm:prSet phldrT="[Текст]" custT="1"/>
      <dgm:spPr/>
      <dgm:t>
        <a:bodyPr/>
        <a:lstStyle/>
        <a:p>
          <a:r>
            <a:rPr lang="ru-RU" sz="2400" b="1" dirty="0" smtClean="0"/>
            <a:t>инклюзивное образование</a:t>
          </a:r>
          <a:endParaRPr lang="ru-RU" sz="2400" b="1" dirty="0"/>
        </a:p>
      </dgm:t>
    </dgm:pt>
    <dgm:pt modelId="{7FD74AA9-8543-477A-8A56-ACFED5E10ACC}" type="parTrans" cxnId="{7D40A6EA-75E2-40A9-807F-4B8F24B9ACDE}">
      <dgm:prSet/>
      <dgm:spPr/>
      <dgm:t>
        <a:bodyPr/>
        <a:lstStyle/>
        <a:p>
          <a:endParaRPr lang="ru-RU"/>
        </a:p>
      </dgm:t>
    </dgm:pt>
    <dgm:pt modelId="{7C897418-2E74-4A69-9D26-BADC5F58ECF0}" type="sibTrans" cxnId="{7D40A6EA-75E2-40A9-807F-4B8F24B9ACDE}">
      <dgm:prSet/>
      <dgm:spPr/>
      <dgm:t>
        <a:bodyPr/>
        <a:lstStyle/>
        <a:p>
          <a:endParaRPr lang="ru-RU"/>
        </a:p>
      </dgm:t>
    </dgm:pt>
    <dgm:pt modelId="{F0442700-49E6-485B-82FA-4FF53F57049B}">
      <dgm:prSet phldrT="[Текст]" custT="1"/>
      <dgm:spPr>
        <a:gradFill flip="none" rotWithShape="1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sz="2400" dirty="0" smtClean="0"/>
            <a:t>комплексный подход</a:t>
          </a:r>
          <a:endParaRPr lang="ru-RU" sz="2400" dirty="0"/>
        </a:p>
      </dgm:t>
    </dgm:pt>
    <dgm:pt modelId="{9B9983AA-8FD1-4F86-A478-095570AC7AD3}" type="parTrans" cxnId="{78001D37-E5FB-459C-A9D6-DF0AC5BD4F26}">
      <dgm:prSet/>
      <dgm:spPr/>
      <dgm:t>
        <a:bodyPr/>
        <a:lstStyle/>
        <a:p>
          <a:endParaRPr lang="ru-RU"/>
        </a:p>
      </dgm:t>
    </dgm:pt>
    <dgm:pt modelId="{3E9674A5-6C48-4A24-9929-51E546BEE73B}" type="sibTrans" cxnId="{78001D37-E5FB-459C-A9D6-DF0AC5BD4F26}">
      <dgm:prSet/>
      <dgm:spPr/>
      <dgm:t>
        <a:bodyPr/>
        <a:lstStyle/>
        <a:p>
          <a:endParaRPr lang="ru-RU"/>
        </a:p>
      </dgm:t>
    </dgm:pt>
    <dgm:pt modelId="{09A9CC21-FA33-4BF5-857F-8965006C9C50}">
      <dgm:prSet phldrT="[Текст]"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sz="2400" dirty="0" smtClean="0"/>
            <a:t>последовательность </a:t>
          </a:r>
        </a:p>
        <a:p>
          <a:r>
            <a:rPr lang="ru-RU" sz="2400" dirty="0" smtClean="0"/>
            <a:t>и </a:t>
          </a:r>
          <a:r>
            <a:rPr lang="ru-RU" sz="2400" dirty="0" err="1" smtClean="0"/>
            <a:t>поэтапность</a:t>
          </a:r>
          <a:endParaRPr lang="ru-RU" sz="2400" dirty="0"/>
        </a:p>
      </dgm:t>
    </dgm:pt>
    <dgm:pt modelId="{1CA9CF2D-7C91-43A7-832C-1E8DCC27E36B}" type="parTrans" cxnId="{CC18076B-FEC9-433C-8E58-2DFB50C566F2}">
      <dgm:prSet/>
      <dgm:spPr/>
      <dgm:t>
        <a:bodyPr/>
        <a:lstStyle/>
        <a:p>
          <a:endParaRPr lang="ru-RU"/>
        </a:p>
      </dgm:t>
    </dgm:pt>
    <dgm:pt modelId="{BCFBABAD-FCB6-4C89-9700-007565208D0F}" type="sibTrans" cxnId="{CC18076B-FEC9-433C-8E58-2DFB50C566F2}">
      <dgm:prSet/>
      <dgm:spPr/>
      <dgm:t>
        <a:bodyPr/>
        <a:lstStyle/>
        <a:p>
          <a:endParaRPr lang="ru-RU"/>
        </a:p>
      </dgm:t>
    </dgm:pt>
    <dgm:pt modelId="{378351D1-06E1-4AED-B4A8-CBC369C8AEDA}">
      <dgm:prSet phldrT="[Текст]" cust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8900000" scaled="1"/>
          <a:tileRect/>
        </a:gradFill>
      </dgm:spPr>
      <dgm:t>
        <a:bodyPr/>
        <a:lstStyle/>
        <a:p>
          <a:r>
            <a:rPr lang="ru-RU" sz="2400" dirty="0" smtClean="0"/>
            <a:t>непрерывность</a:t>
          </a:r>
          <a:endParaRPr lang="ru-RU" sz="2400" dirty="0"/>
        </a:p>
      </dgm:t>
    </dgm:pt>
    <dgm:pt modelId="{5226AEF3-3C6B-40CC-B10D-9F1028A565EC}" type="parTrans" cxnId="{F7F6704A-8B5C-465C-9AF9-2636AEA0E4F7}">
      <dgm:prSet/>
      <dgm:spPr/>
      <dgm:t>
        <a:bodyPr/>
        <a:lstStyle/>
        <a:p>
          <a:endParaRPr lang="ru-RU"/>
        </a:p>
      </dgm:t>
    </dgm:pt>
    <dgm:pt modelId="{10141D16-A139-4575-9915-7F1BF9A90368}" type="sibTrans" cxnId="{F7F6704A-8B5C-465C-9AF9-2636AEA0E4F7}">
      <dgm:prSet/>
      <dgm:spPr/>
      <dgm:t>
        <a:bodyPr/>
        <a:lstStyle/>
        <a:p>
          <a:endParaRPr lang="ru-RU"/>
        </a:p>
      </dgm:t>
    </dgm:pt>
    <dgm:pt modelId="{73FC1FEB-56F1-403E-96DF-0FD3CDA43681}">
      <dgm:prSet phldrT="[Текст]" phldr="1"/>
      <dgm:spPr/>
      <dgm:t>
        <a:bodyPr/>
        <a:lstStyle/>
        <a:p>
          <a:endParaRPr lang="ru-RU"/>
        </a:p>
      </dgm:t>
    </dgm:pt>
    <dgm:pt modelId="{6013D2A3-2AF4-4908-9FAB-C56307C51605}" type="parTrans" cxnId="{B650C496-1513-46D2-8A36-984B5C6D333A}">
      <dgm:prSet/>
      <dgm:spPr/>
      <dgm:t>
        <a:bodyPr/>
        <a:lstStyle/>
        <a:p>
          <a:endParaRPr lang="ru-RU"/>
        </a:p>
      </dgm:t>
    </dgm:pt>
    <dgm:pt modelId="{786983C8-432F-4A3C-999A-F665C573C86F}" type="sibTrans" cxnId="{B650C496-1513-46D2-8A36-984B5C6D333A}">
      <dgm:prSet/>
      <dgm:spPr/>
      <dgm:t>
        <a:bodyPr/>
        <a:lstStyle/>
        <a:p>
          <a:endParaRPr lang="ru-RU"/>
        </a:p>
      </dgm:t>
    </dgm:pt>
    <dgm:pt modelId="{1C691428-35DB-475F-BDFF-FFA45ACDD428}">
      <dgm:prSet custT="1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2400" dirty="0" err="1" smtClean="0"/>
            <a:t>толерантость</a:t>
          </a:r>
          <a:r>
            <a:rPr lang="ru-RU" sz="2400" dirty="0" smtClean="0"/>
            <a:t> </a:t>
          </a:r>
          <a:endParaRPr lang="ru-RU" sz="2400" dirty="0"/>
        </a:p>
      </dgm:t>
    </dgm:pt>
    <dgm:pt modelId="{CFABEFD1-BA46-4197-9FE5-191BD2446CAA}" type="parTrans" cxnId="{D7BF3827-54E9-44F3-8127-1B25901FB462}">
      <dgm:prSet/>
      <dgm:spPr/>
      <dgm:t>
        <a:bodyPr/>
        <a:lstStyle/>
        <a:p>
          <a:endParaRPr lang="ru-RU"/>
        </a:p>
      </dgm:t>
    </dgm:pt>
    <dgm:pt modelId="{4A9B7777-800A-4149-86BD-F7EEB6FE5B30}" type="sibTrans" cxnId="{D7BF3827-54E9-44F3-8127-1B25901FB462}">
      <dgm:prSet/>
      <dgm:spPr/>
      <dgm:t>
        <a:bodyPr/>
        <a:lstStyle/>
        <a:p>
          <a:endParaRPr lang="ru-RU"/>
        </a:p>
      </dgm:t>
    </dgm:pt>
    <dgm:pt modelId="{618B89A4-A8D7-4A53-9D43-C4137BC0DDB9}" type="pres">
      <dgm:prSet presAssocID="{17CBC372-1469-4538-BEA9-14EF254DACC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9385C4-7DC6-40C2-8D6B-695472435209}" type="pres">
      <dgm:prSet presAssocID="{17CBC372-1469-4538-BEA9-14EF254DACCF}" presName="matrix" presStyleCnt="0"/>
      <dgm:spPr/>
    </dgm:pt>
    <dgm:pt modelId="{3AC8E1B5-B618-4A23-8C08-EC39230F2732}" type="pres">
      <dgm:prSet presAssocID="{17CBC372-1469-4538-BEA9-14EF254DACCF}" presName="tile1" presStyleLbl="node1" presStyleIdx="0" presStyleCnt="4" custLinFactNeighborX="-2231" custLinFactNeighborY="5063"/>
      <dgm:spPr/>
      <dgm:t>
        <a:bodyPr/>
        <a:lstStyle/>
        <a:p>
          <a:endParaRPr lang="ru-RU"/>
        </a:p>
      </dgm:t>
    </dgm:pt>
    <dgm:pt modelId="{28E7A149-2E41-4648-A44E-95899FF397AE}" type="pres">
      <dgm:prSet presAssocID="{17CBC372-1469-4538-BEA9-14EF254DACC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D864E-F14A-4974-8D0D-BE89DC659FEF}" type="pres">
      <dgm:prSet presAssocID="{17CBC372-1469-4538-BEA9-14EF254DACCF}" presName="tile2" presStyleLbl="node1" presStyleIdx="1" presStyleCnt="4" custLinFactNeighborY="5405"/>
      <dgm:spPr/>
      <dgm:t>
        <a:bodyPr/>
        <a:lstStyle/>
        <a:p>
          <a:endParaRPr lang="ru-RU"/>
        </a:p>
      </dgm:t>
    </dgm:pt>
    <dgm:pt modelId="{A869A570-3AE1-4715-9702-EEEB514EFE22}" type="pres">
      <dgm:prSet presAssocID="{17CBC372-1469-4538-BEA9-14EF254DACC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B253A-4A01-4E05-A127-26C8D4DE454E}" type="pres">
      <dgm:prSet presAssocID="{17CBC372-1469-4538-BEA9-14EF254DACCF}" presName="tile3" presStyleLbl="node1" presStyleIdx="2" presStyleCnt="4"/>
      <dgm:spPr/>
      <dgm:t>
        <a:bodyPr/>
        <a:lstStyle/>
        <a:p>
          <a:endParaRPr lang="ru-RU"/>
        </a:p>
      </dgm:t>
    </dgm:pt>
    <dgm:pt modelId="{4F3D4677-9463-4F32-9A8F-628B87A2CA59}" type="pres">
      <dgm:prSet presAssocID="{17CBC372-1469-4538-BEA9-14EF254DACC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5350B-B2A2-487B-B08C-BF53786A8AA2}" type="pres">
      <dgm:prSet presAssocID="{17CBC372-1469-4538-BEA9-14EF254DACCF}" presName="tile4" presStyleLbl="node1" presStyleIdx="3" presStyleCnt="4"/>
      <dgm:spPr/>
      <dgm:t>
        <a:bodyPr/>
        <a:lstStyle/>
        <a:p>
          <a:endParaRPr lang="ru-RU"/>
        </a:p>
      </dgm:t>
    </dgm:pt>
    <dgm:pt modelId="{F9BB1FE4-E67C-4C55-BE44-C7528AB4085C}" type="pres">
      <dgm:prSet presAssocID="{17CBC372-1469-4538-BEA9-14EF254DACC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48C60-0CAB-4D8E-B405-609DDF5840DD}" type="pres">
      <dgm:prSet presAssocID="{17CBC372-1469-4538-BEA9-14EF254DACCF}" presName="centerTile" presStyleLbl="fgShp" presStyleIdx="0" presStyleCnt="1" custScaleX="175070" custScaleY="115558" custLinFactNeighborX="9638" custLinFactNeighborY="858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8CB05C4-03EA-43F0-B1F5-1E05694249F9}" type="presOf" srcId="{1C691428-35DB-475F-BDFF-FFA45ACDD428}" destId="{F9BB1FE4-E67C-4C55-BE44-C7528AB4085C}" srcOrd="1" destOrd="0" presId="urn:microsoft.com/office/officeart/2005/8/layout/matrix1"/>
    <dgm:cxn modelId="{E4CA1779-8893-4567-A7C0-FC5751BC2DC1}" type="presOf" srcId="{A5F36CCC-31F0-4853-8161-A9D921BC3FDB}" destId="{DCB48C60-0CAB-4D8E-B405-609DDF5840DD}" srcOrd="0" destOrd="0" presId="urn:microsoft.com/office/officeart/2005/8/layout/matrix1"/>
    <dgm:cxn modelId="{8B874F79-872D-4660-8A83-F1D3AF84EA09}" type="presOf" srcId="{1C691428-35DB-475F-BDFF-FFA45ACDD428}" destId="{2565350B-B2A2-487B-B08C-BF53786A8AA2}" srcOrd="0" destOrd="0" presId="urn:microsoft.com/office/officeart/2005/8/layout/matrix1"/>
    <dgm:cxn modelId="{AE560BA3-B8F0-45BD-8996-20F58DBC273B}" type="presOf" srcId="{F0442700-49E6-485B-82FA-4FF53F57049B}" destId="{28E7A149-2E41-4648-A44E-95899FF397AE}" srcOrd="1" destOrd="0" presId="urn:microsoft.com/office/officeart/2005/8/layout/matrix1"/>
    <dgm:cxn modelId="{B650C496-1513-46D2-8A36-984B5C6D333A}" srcId="{A5F36CCC-31F0-4853-8161-A9D921BC3FDB}" destId="{73FC1FEB-56F1-403E-96DF-0FD3CDA43681}" srcOrd="4" destOrd="0" parTransId="{6013D2A3-2AF4-4908-9FAB-C56307C51605}" sibTransId="{786983C8-432F-4A3C-999A-F665C573C86F}"/>
    <dgm:cxn modelId="{78001D37-E5FB-459C-A9D6-DF0AC5BD4F26}" srcId="{A5F36CCC-31F0-4853-8161-A9D921BC3FDB}" destId="{F0442700-49E6-485B-82FA-4FF53F57049B}" srcOrd="0" destOrd="0" parTransId="{9B9983AA-8FD1-4F86-A478-095570AC7AD3}" sibTransId="{3E9674A5-6C48-4A24-9929-51E546BEE73B}"/>
    <dgm:cxn modelId="{CC18076B-FEC9-433C-8E58-2DFB50C566F2}" srcId="{A5F36CCC-31F0-4853-8161-A9D921BC3FDB}" destId="{09A9CC21-FA33-4BF5-857F-8965006C9C50}" srcOrd="1" destOrd="0" parTransId="{1CA9CF2D-7C91-43A7-832C-1E8DCC27E36B}" sibTransId="{BCFBABAD-FCB6-4C89-9700-007565208D0F}"/>
    <dgm:cxn modelId="{AD22038F-71DB-4E92-B384-912BFD374CE1}" type="presOf" srcId="{F0442700-49E6-485B-82FA-4FF53F57049B}" destId="{3AC8E1B5-B618-4A23-8C08-EC39230F2732}" srcOrd="0" destOrd="0" presId="urn:microsoft.com/office/officeart/2005/8/layout/matrix1"/>
    <dgm:cxn modelId="{0BFC3705-4ECE-4819-9205-2A061CA965AD}" type="presOf" srcId="{378351D1-06E1-4AED-B4A8-CBC369C8AEDA}" destId="{4F3D4677-9463-4F32-9A8F-628B87A2CA59}" srcOrd="1" destOrd="0" presId="urn:microsoft.com/office/officeart/2005/8/layout/matrix1"/>
    <dgm:cxn modelId="{2C275272-01E2-4108-BD8D-11F3E04242F3}" type="presOf" srcId="{17CBC372-1469-4538-BEA9-14EF254DACCF}" destId="{618B89A4-A8D7-4A53-9D43-C4137BC0DDB9}" srcOrd="0" destOrd="0" presId="urn:microsoft.com/office/officeart/2005/8/layout/matrix1"/>
    <dgm:cxn modelId="{7D40A6EA-75E2-40A9-807F-4B8F24B9ACDE}" srcId="{17CBC372-1469-4538-BEA9-14EF254DACCF}" destId="{A5F36CCC-31F0-4853-8161-A9D921BC3FDB}" srcOrd="0" destOrd="0" parTransId="{7FD74AA9-8543-477A-8A56-ACFED5E10ACC}" sibTransId="{7C897418-2E74-4A69-9D26-BADC5F58ECF0}"/>
    <dgm:cxn modelId="{6F663E72-A418-4CDB-8604-1ADA6AC4B5CE}" type="presOf" srcId="{09A9CC21-FA33-4BF5-857F-8965006C9C50}" destId="{A869A570-3AE1-4715-9702-EEEB514EFE22}" srcOrd="1" destOrd="0" presId="urn:microsoft.com/office/officeart/2005/8/layout/matrix1"/>
    <dgm:cxn modelId="{D7BF3827-54E9-44F3-8127-1B25901FB462}" srcId="{A5F36CCC-31F0-4853-8161-A9D921BC3FDB}" destId="{1C691428-35DB-475F-BDFF-FFA45ACDD428}" srcOrd="3" destOrd="0" parTransId="{CFABEFD1-BA46-4197-9FE5-191BD2446CAA}" sibTransId="{4A9B7777-800A-4149-86BD-F7EEB6FE5B30}"/>
    <dgm:cxn modelId="{F7F6704A-8B5C-465C-9AF9-2636AEA0E4F7}" srcId="{A5F36CCC-31F0-4853-8161-A9D921BC3FDB}" destId="{378351D1-06E1-4AED-B4A8-CBC369C8AEDA}" srcOrd="2" destOrd="0" parTransId="{5226AEF3-3C6B-40CC-B10D-9F1028A565EC}" sibTransId="{10141D16-A139-4575-9915-7F1BF9A90368}"/>
    <dgm:cxn modelId="{7A349FBD-6BDB-4B85-BD18-8C0B598565C4}" type="presOf" srcId="{09A9CC21-FA33-4BF5-857F-8965006C9C50}" destId="{0ADD864E-F14A-4974-8D0D-BE89DC659FEF}" srcOrd="0" destOrd="0" presId="urn:microsoft.com/office/officeart/2005/8/layout/matrix1"/>
    <dgm:cxn modelId="{B88EF33A-E01E-407E-9F44-BBD5563B0157}" type="presOf" srcId="{378351D1-06E1-4AED-B4A8-CBC369C8AEDA}" destId="{BC5B253A-4A01-4E05-A127-26C8D4DE454E}" srcOrd="0" destOrd="0" presId="urn:microsoft.com/office/officeart/2005/8/layout/matrix1"/>
    <dgm:cxn modelId="{35C807C4-65F4-4151-BE50-C90DCE25D6C0}" type="presParOf" srcId="{618B89A4-A8D7-4A53-9D43-C4137BC0DDB9}" destId="{539385C4-7DC6-40C2-8D6B-695472435209}" srcOrd="0" destOrd="0" presId="urn:microsoft.com/office/officeart/2005/8/layout/matrix1"/>
    <dgm:cxn modelId="{2EDD5545-5EA1-4FAC-B3E9-FCDF6D44E423}" type="presParOf" srcId="{539385C4-7DC6-40C2-8D6B-695472435209}" destId="{3AC8E1B5-B618-4A23-8C08-EC39230F2732}" srcOrd="0" destOrd="0" presId="urn:microsoft.com/office/officeart/2005/8/layout/matrix1"/>
    <dgm:cxn modelId="{1A21F737-530F-4B55-9AB3-9E2F1E08803F}" type="presParOf" srcId="{539385C4-7DC6-40C2-8D6B-695472435209}" destId="{28E7A149-2E41-4648-A44E-95899FF397AE}" srcOrd="1" destOrd="0" presId="urn:microsoft.com/office/officeart/2005/8/layout/matrix1"/>
    <dgm:cxn modelId="{C2C87329-2E75-48C0-BDED-3F592B3F8928}" type="presParOf" srcId="{539385C4-7DC6-40C2-8D6B-695472435209}" destId="{0ADD864E-F14A-4974-8D0D-BE89DC659FEF}" srcOrd="2" destOrd="0" presId="urn:microsoft.com/office/officeart/2005/8/layout/matrix1"/>
    <dgm:cxn modelId="{C6A06824-0169-4A19-A50C-8517714D19A1}" type="presParOf" srcId="{539385C4-7DC6-40C2-8D6B-695472435209}" destId="{A869A570-3AE1-4715-9702-EEEB514EFE22}" srcOrd="3" destOrd="0" presId="urn:microsoft.com/office/officeart/2005/8/layout/matrix1"/>
    <dgm:cxn modelId="{04F2F458-C64C-4726-9BE4-3EFD89D7C44F}" type="presParOf" srcId="{539385C4-7DC6-40C2-8D6B-695472435209}" destId="{BC5B253A-4A01-4E05-A127-26C8D4DE454E}" srcOrd="4" destOrd="0" presId="urn:microsoft.com/office/officeart/2005/8/layout/matrix1"/>
    <dgm:cxn modelId="{6ED8B386-E337-4608-A934-7F7516F1297E}" type="presParOf" srcId="{539385C4-7DC6-40C2-8D6B-695472435209}" destId="{4F3D4677-9463-4F32-9A8F-628B87A2CA59}" srcOrd="5" destOrd="0" presId="urn:microsoft.com/office/officeart/2005/8/layout/matrix1"/>
    <dgm:cxn modelId="{7CA4F657-4986-4321-89B1-16E31DEE08D8}" type="presParOf" srcId="{539385C4-7DC6-40C2-8D6B-695472435209}" destId="{2565350B-B2A2-487B-B08C-BF53786A8AA2}" srcOrd="6" destOrd="0" presId="urn:microsoft.com/office/officeart/2005/8/layout/matrix1"/>
    <dgm:cxn modelId="{B865DD5E-6FAF-46B5-B590-56EDB8CCC6DD}" type="presParOf" srcId="{539385C4-7DC6-40C2-8D6B-695472435209}" destId="{F9BB1FE4-E67C-4C55-BE44-C7528AB4085C}" srcOrd="7" destOrd="0" presId="urn:microsoft.com/office/officeart/2005/8/layout/matrix1"/>
    <dgm:cxn modelId="{E30152B7-CCDF-45DB-BB06-482B92A73F0D}" type="presParOf" srcId="{618B89A4-A8D7-4A53-9D43-C4137BC0DDB9}" destId="{DCB48C60-0CAB-4D8E-B405-609DDF5840D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27C144-6B1E-433A-97A0-2C0FDDA533C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721838-7965-4593-A5E7-A1E42937A201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 anchor="ctr"/>
        <a:lstStyle/>
        <a:p>
          <a:pPr>
            <a:lnSpc>
              <a:spcPct val="100000"/>
            </a:lnSpc>
          </a:pPr>
          <a:r>
            <a:rPr lang="ru-RU" sz="1800" dirty="0" smtClean="0"/>
            <a:t>достаточно гибок и толерантен</a:t>
          </a:r>
          <a:endParaRPr lang="ru-RU" sz="2000" dirty="0"/>
        </a:p>
      </dgm:t>
    </dgm:pt>
    <dgm:pt modelId="{4FD6FF1A-0165-4B2F-9CA2-7DFAACBD2AE2}" type="parTrans" cxnId="{ABC59C74-59B3-45A2-8DC4-2FC157601AA2}">
      <dgm:prSet/>
      <dgm:spPr/>
      <dgm:t>
        <a:bodyPr/>
        <a:lstStyle/>
        <a:p>
          <a:endParaRPr lang="ru-RU" sz="3200"/>
        </a:p>
      </dgm:t>
    </dgm:pt>
    <dgm:pt modelId="{032DD8F0-331D-4423-93AF-8F9BAC00EFCA}" type="sibTrans" cxnId="{ABC59C74-59B3-45A2-8DC4-2FC157601AA2}">
      <dgm:prSet/>
      <dgm:spPr>
        <a:ln>
          <a:noFill/>
        </a:ln>
      </dgm:spPr>
      <dgm:t>
        <a:bodyPr/>
        <a:lstStyle/>
        <a:p>
          <a:endParaRPr lang="ru-RU" sz="3200"/>
        </a:p>
      </dgm:t>
    </dgm:pt>
    <dgm:pt modelId="{7F990DDA-C38A-404D-B00E-96BB48055005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800" dirty="0" smtClean="0"/>
            <a:t>уважает индивидуальные различия</a:t>
          </a:r>
          <a:endParaRPr lang="ru-RU" sz="1800" dirty="0"/>
        </a:p>
      </dgm:t>
    </dgm:pt>
    <dgm:pt modelId="{3BCC72F9-6609-4987-AC0A-BA93A61C0A36}" type="parTrans" cxnId="{82346107-2524-4BA3-9FB9-FB71010B3ACE}">
      <dgm:prSet/>
      <dgm:spPr/>
      <dgm:t>
        <a:bodyPr/>
        <a:lstStyle/>
        <a:p>
          <a:endParaRPr lang="ru-RU" sz="3200"/>
        </a:p>
      </dgm:t>
    </dgm:pt>
    <dgm:pt modelId="{25FB241D-8057-4396-9AD3-BAAC2DF22557}" type="sibTrans" cxnId="{82346107-2524-4BA3-9FB9-FB71010B3ACE}">
      <dgm:prSet/>
      <dgm:spPr/>
      <dgm:t>
        <a:bodyPr/>
        <a:lstStyle/>
        <a:p>
          <a:endParaRPr lang="ru-RU" sz="3200"/>
        </a:p>
      </dgm:t>
    </dgm:pt>
    <dgm:pt modelId="{0233FC2B-4DC1-44BB-8C26-06E4B60500D3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800" dirty="0" smtClean="0"/>
            <a:t>умеет слушать и применять рекомендации членов коллектива</a:t>
          </a:r>
          <a:endParaRPr lang="ru-RU" sz="1800" dirty="0"/>
        </a:p>
      </dgm:t>
    </dgm:pt>
    <dgm:pt modelId="{0D2732EB-E7A9-4B94-93E5-A36B7347FB53}" type="parTrans" cxnId="{B5B428C0-B3D6-4DC6-98E4-1193D6DC2EE2}">
      <dgm:prSet/>
      <dgm:spPr/>
      <dgm:t>
        <a:bodyPr/>
        <a:lstStyle/>
        <a:p>
          <a:endParaRPr lang="ru-RU" sz="3200"/>
        </a:p>
      </dgm:t>
    </dgm:pt>
    <dgm:pt modelId="{CF9B44E5-521D-4A7B-AACF-FEE1A7C98490}" type="sibTrans" cxnId="{B5B428C0-B3D6-4DC6-98E4-1193D6DC2EE2}">
      <dgm:prSet/>
      <dgm:spPr/>
      <dgm:t>
        <a:bodyPr/>
        <a:lstStyle/>
        <a:p>
          <a:endParaRPr lang="ru-RU" sz="3200"/>
        </a:p>
      </dgm:t>
    </dgm:pt>
    <dgm:pt modelId="{014DE785-808D-4462-BDF1-610FCA2DE941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согласен работать в одной команде с другими педагогами</a:t>
          </a:r>
          <a:endParaRPr lang="ru-RU" sz="1800" dirty="0"/>
        </a:p>
      </dgm:t>
    </dgm:pt>
    <dgm:pt modelId="{DCE6C1E0-1726-420F-B902-F375D910272A}" type="sibTrans" cxnId="{EB11FEF6-497C-4EAE-A356-93B458C6F36C}">
      <dgm:prSet/>
      <dgm:spPr/>
      <dgm:t>
        <a:bodyPr/>
        <a:lstStyle/>
        <a:p>
          <a:endParaRPr lang="ru-RU" sz="3200"/>
        </a:p>
      </dgm:t>
    </dgm:pt>
    <dgm:pt modelId="{A72A5740-F49F-4710-A895-97ECDA0728D7}" type="parTrans" cxnId="{EB11FEF6-497C-4EAE-A356-93B458C6F36C}">
      <dgm:prSet/>
      <dgm:spPr/>
      <dgm:t>
        <a:bodyPr/>
        <a:lstStyle/>
        <a:p>
          <a:endParaRPr lang="ru-RU" sz="3200"/>
        </a:p>
      </dgm:t>
    </dgm:pt>
    <dgm:pt modelId="{C29B6A71-80B2-4F10-BC90-824AD23DA95B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интересны трудности и готов к их решению</a:t>
          </a:r>
          <a:endParaRPr lang="ru-RU" sz="1800" dirty="0"/>
        </a:p>
      </dgm:t>
    </dgm:pt>
    <dgm:pt modelId="{2394EAEF-270D-491A-8612-2BA9B8AB89D2}" type="parTrans" cxnId="{68A98C6C-C93B-45E3-9B18-942A11E1DBFA}">
      <dgm:prSet/>
      <dgm:spPr/>
      <dgm:t>
        <a:bodyPr/>
        <a:lstStyle/>
        <a:p>
          <a:endParaRPr lang="ru-RU"/>
        </a:p>
      </dgm:t>
    </dgm:pt>
    <dgm:pt modelId="{348EBFD2-CEE9-41B0-B652-661A4B239621}" type="sibTrans" cxnId="{68A98C6C-C93B-45E3-9B18-942A11E1DBFA}">
      <dgm:prSet/>
      <dgm:spPr/>
      <dgm:t>
        <a:bodyPr/>
        <a:lstStyle/>
        <a:p>
          <a:endParaRPr lang="ru-RU"/>
        </a:p>
      </dgm:t>
    </dgm:pt>
    <dgm:pt modelId="{5F5A4134-1298-4791-9C35-FB1B15CD3B40}" type="pres">
      <dgm:prSet presAssocID="{D527C144-6B1E-433A-97A0-2C0FDDA533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346C29A-AF0A-4703-AA09-B0DD635640BF}" type="pres">
      <dgm:prSet presAssocID="{D527C144-6B1E-433A-97A0-2C0FDDA533CB}" presName="Name1" presStyleCnt="0"/>
      <dgm:spPr/>
      <dgm:t>
        <a:bodyPr/>
        <a:lstStyle/>
        <a:p>
          <a:endParaRPr lang="ru-RU"/>
        </a:p>
      </dgm:t>
    </dgm:pt>
    <dgm:pt modelId="{24A422C2-4127-4356-9A04-1E52BEB0DADC}" type="pres">
      <dgm:prSet presAssocID="{D527C144-6B1E-433A-97A0-2C0FDDA533CB}" presName="cycle" presStyleCnt="0"/>
      <dgm:spPr/>
      <dgm:t>
        <a:bodyPr/>
        <a:lstStyle/>
        <a:p>
          <a:endParaRPr lang="ru-RU"/>
        </a:p>
      </dgm:t>
    </dgm:pt>
    <dgm:pt modelId="{ABA46635-E09E-4299-B7E9-0D16B8B40532}" type="pres">
      <dgm:prSet presAssocID="{D527C144-6B1E-433A-97A0-2C0FDDA533CB}" presName="srcNode" presStyleLbl="node1" presStyleIdx="0" presStyleCnt="5"/>
      <dgm:spPr/>
      <dgm:t>
        <a:bodyPr/>
        <a:lstStyle/>
        <a:p>
          <a:endParaRPr lang="ru-RU"/>
        </a:p>
      </dgm:t>
    </dgm:pt>
    <dgm:pt modelId="{B63192C8-0281-4830-872D-59E96534349B}" type="pres">
      <dgm:prSet presAssocID="{D527C144-6B1E-433A-97A0-2C0FDDA533CB}" presName="conn" presStyleLbl="parChTrans1D2" presStyleIdx="0" presStyleCnt="1"/>
      <dgm:spPr/>
      <dgm:t>
        <a:bodyPr/>
        <a:lstStyle/>
        <a:p>
          <a:endParaRPr lang="ru-RU"/>
        </a:p>
      </dgm:t>
    </dgm:pt>
    <dgm:pt modelId="{091BD2CC-CC78-4B7B-AE92-4417F19A5C8B}" type="pres">
      <dgm:prSet presAssocID="{D527C144-6B1E-433A-97A0-2C0FDDA533CB}" presName="extraNode" presStyleLbl="node1" presStyleIdx="0" presStyleCnt="5"/>
      <dgm:spPr/>
      <dgm:t>
        <a:bodyPr/>
        <a:lstStyle/>
        <a:p>
          <a:endParaRPr lang="ru-RU"/>
        </a:p>
      </dgm:t>
    </dgm:pt>
    <dgm:pt modelId="{0287E54E-5BAF-4204-A531-5B9D3B3DAE5B}" type="pres">
      <dgm:prSet presAssocID="{D527C144-6B1E-433A-97A0-2C0FDDA533CB}" presName="dstNode" presStyleLbl="node1" presStyleIdx="0" presStyleCnt="5"/>
      <dgm:spPr/>
      <dgm:t>
        <a:bodyPr/>
        <a:lstStyle/>
        <a:p>
          <a:endParaRPr lang="ru-RU"/>
        </a:p>
      </dgm:t>
    </dgm:pt>
    <dgm:pt modelId="{4C963AA2-E8E9-43C6-AF24-BD591A4C9348}" type="pres">
      <dgm:prSet presAssocID="{30721838-7965-4593-A5E7-A1E42937A201}" presName="text_1" presStyleLbl="node1" presStyleIdx="0" presStyleCnt="5" custScaleY="96289" custLinFactNeighborY="-3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3CB5E-B1F8-40E3-8FB7-34A7E1474E48}" type="pres">
      <dgm:prSet presAssocID="{30721838-7965-4593-A5E7-A1E42937A201}" presName="accent_1" presStyleCnt="0"/>
      <dgm:spPr/>
      <dgm:t>
        <a:bodyPr/>
        <a:lstStyle/>
        <a:p>
          <a:endParaRPr lang="ru-RU"/>
        </a:p>
      </dgm:t>
    </dgm:pt>
    <dgm:pt modelId="{91DD297D-CE41-41CE-875B-E29B52FA2A46}" type="pres">
      <dgm:prSet presAssocID="{30721838-7965-4593-A5E7-A1E42937A201}" presName="accentRepeatNode" presStyleLbl="solidFgAcc1" presStyleIdx="0" presStyleCnt="5" custLinFactNeighborY="-29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23BC685-C22F-43C2-83A2-6D2E157B9D85}" type="pres">
      <dgm:prSet presAssocID="{7F990DDA-C38A-404D-B00E-96BB48055005}" presName="text_2" presStyleLbl="node1" presStyleIdx="1" presStyleCnt="5" custScaleY="110044" custLinFactNeighborY="-26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C95AB-58AB-4910-B33C-3F234C999263}" type="pres">
      <dgm:prSet presAssocID="{7F990DDA-C38A-404D-B00E-96BB48055005}" presName="accent_2" presStyleCnt="0"/>
      <dgm:spPr/>
      <dgm:t>
        <a:bodyPr/>
        <a:lstStyle/>
        <a:p>
          <a:endParaRPr lang="ru-RU"/>
        </a:p>
      </dgm:t>
    </dgm:pt>
    <dgm:pt modelId="{F13B4E5E-379B-45E0-A4A4-68174D4DA4A1}" type="pres">
      <dgm:prSet presAssocID="{7F990DDA-C38A-404D-B00E-96BB48055005}" presName="accentRepeatNode" presStyleLbl="solidFgAcc1" presStyleIdx="1" presStyleCnt="5" custLinFactNeighborY="-2081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AE5D981-5168-4911-9C77-92D419C5A109}" type="pres">
      <dgm:prSet presAssocID="{0233FC2B-4DC1-44BB-8C26-06E4B60500D3}" presName="text_3" presStyleLbl="node1" presStyleIdx="2" presStyleCnt="5" custScaleY="107065" custLinFactNeighborY="-44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BE877-59B5-4953-8409-0CB2B6569706}" type="pres">
      <dgm:prSet presAssocID="{0233FC2B-4DC1-44BB-8C26-06E4B60500D3}" presName="accent_3" presStyleCnt="0"/>
      <dgm:spPr/>
      <dgm:t>
        <a:bodyPr/>
        <a:lstStyle/>
        <a:p>
          <a:endParaRPr lang="ru-RU"/>
        </a:p>
      </dgm:t>
    </dgm:pt>
    <dgm:pt modelId="{54E1C2C1-CD0B-458E-B549-FB8FE39EE7B2}" type="pres">
      <dgm:prSet presAssocID="{0233FC2B-4DC1-44BB-8C26-06E4B60500D3}" presName="accentRepeatNode" presStyleLbl="solidFgAcc1" presStyleIdx="2" presStyleCnt="5" custLinFactNeighborY="-356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F7625DF-DFFA-4728-8224-EC972F50D037}" type="pres">
      <dgm:prSet presAssocID="{014DE785-808D-4462-BDF1-610FCA2DE941}" presName="text_4" presStyleLbl="node1" presStyleIdx="3" presStyleCnt="5" custScaleY="103166" custLinFactNeighborY="-61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AE0BF-591B-4DA3-A571-320A85D1B82B}" type="pres">
      <dgm:prSet presAssocID="{014DE785-808D-4462-BDF1-610FCA2DE941}" presName="accent_4" presStyleCnt="0"/>
      <dgm:spPr/>
      <dgm:t>
        <a:bodyPr/>
        <a:lstStyle/>
        <a:p>
          <a:endParaRPr lang="ru-RU"/>
        </a:p>
      </dgm:t>
    </dgm:pt>
    <dgm:pt modelId="{D4A8C28B-CAB9-454D-9236-5E734715E5F7}" type="pres">
      <dgm:prSet presAssocID="{014DE785-808D-4462-BDF1-610FCA2DE941}" presName="accentRepeatNode" presStyleLbl="solidFgAcc1" presStyleIdx="3" presStyleCnt="5" custLinFactNeighborY="-4907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80C5F8-0738-41AF-A700-9C76996DE1E1}" type="pres">
      <dgm:prSet presAssocID="{C29B6A71-80B2-4F10-BC90-824AD23DA95B}" presName="text_5" presStyleLbl="node1" presStyleIdx="4" presStyleCnt="5" custScaleY="103166" custLinFactNeighborY="-81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DE8A0-75F3-4F26-99D8-74AE4C5A8002}" type="pres">
      <dgm:prSet presAssocID="{C29B6A71-80B2-4F10-BC90-824AD23DA95B}" presName="accent_5" presStyleCnt="0"/>
      <dgm:spPr/>
    </dgm:pt>
    <dgm:pt modelId="{ED11EA93-CD3E-4AB5-9842-ADE811D28B12}" type="pres">
      <dgm:prSet presAssocID="{C29B6A71-80B2-4F10-BC90-824AD23DA95B}" presName="accentRepeatNode" presStyleLbl="solidFgAcc1" presStyleIdx="4" presStyleCnt="5" custLinFactNeighborY="-6542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48A0D38-FF51-4022-B6C6-85F32C35BE13}" type="presOf" srcId="{014DE785-808D-4462-BDF1-610FCA2DE941}" destId="{0F7625DF-DFFA-4728-8224-EC972F50D037}" srcOrd="0" destOrd="0" presId="urn:microsoft.com/office/officeart/2008/layout/VerticalCurvedList"/>
    <dgm:cxn modelId="{80D3C108-CAAB-4868-A01E-5A9611E05EF0}" type="presOf" srcId="{C29B6A71-80B2-4F10-BC90-824AD23DA95B}" destId="{6D80C5F8-0738-41AF-A700-9C76996DE1E1}" srcOrd="0" destOrd="0" presId="urn:microsoft.com/office/officeart/2008/layout/VerticalCurvedList"/>
    <dgm:cxn modelId="{A64313F7-9449-4722-8047-19BBFB1A317C}" type="presOf" srcId="{D527C144-6B1E-433A-97A0-2C0FDDA533CB}" destId="{5F5A4134-1298-4791-9C35-FB1B15CD3B40}" srcOrd="0" destOrd="0" presId="urn:microsoft.com/office/officeart/2008/layout/VerticalCurvedList"/>
    <dgm:cxn modelId="{82346107-2524-4BA3-9FB9-FB71010B3ACE}" srcId="{D527C144-6B1E-433A-97A0-2C0FDDA533CB}" destId="{7F990DDA-C38A-404D-B00E-96BB48055005}" srcOrd="1" destOrd="0" parTransId="{3BCC72F9-6609-4987-AC0A-BA93A61C0A36}" sibTransId="{25FB241D-8057-4396-9AD3-BAAC2DF22557}"/>
    <dgm:cxn modelId="{68A98C6C-C93B-45E3-9B18-942A11E1DBFA}" srcId="{D527C144-6B1E-433A-97A0-2C0FDDA533CB}" destId="{C29B6A71-80B2-4F10-BC90-824AD23DA95B}" srcOrd="4" destOrd="0" parTransId="{2394EAEF-270D-491A-8612-2BA9B8AB89D2}" sibTransId="{348EBFD2-CEE9-41B0-B652-661A4B239621}"/>
    <dgm:cxn modelId="{67F80903-1E20-4DAB-8793-CB37DF4EDD31}" type="presOf" srcId="{7F990DDA-C38A-404D-B00E-96BB48055005}" destId="{023BC685-C22F-43C2-83A2-6D2E157B9D85}" srcOrd="0" destOrd="0" presId="urn:microsoft.com/office/officeart/2008/layout/VerticalCurvedList"/>
    <dgm:cxn modelId="{B5B428C0-B3D6-4DC6-98E4-1193D6DC2EE2}" srcId="{D527C144-6B1E-433A-97A0-2C0FDDA533CB}" destId="{0233FC2B-4DC1-44BB-8C26-06E4B60500D3}" srcOrd="2" destOrd="0" parTransId="{0D2732EB-E7A9-4B94-93E5-A36B7347FB53}" sibTransId="{CF9B44E5-521D-4A7B-AACF-FEE1A7C98490}"/>
    <dgm:cxn modelId="{EB11FEF6-497C-4EAE-A356-93B458C6F36C}" srcId="{D527C144-6B1E-433A-97A0-2C0FDDA533CB}" destId="{014DE785-808D-4462-BDF1-610FCA2DE941}" srcOrd="3" destOrd="0" parTransId="{A72A5740-F49F-4710-A895-97ECDA0728D7}" sibTransId="{DCE6C1E0-1726-420F-B902-F375D910272A}"/>
    <dgm:cxn modelId="{CFA67206-0BAC-4F2E-BCF0-7C7DE2AEB7F9}" type="presOf" srcId="{0233FC2B-4DC1-44BB-8C26-06E4B60500D3}" destId="{FAE5D981-5168-4911-9C77-92D419C5A109}" srcOrd="0" destOrd="0" presId="urn:microsoft.com/office/officeart/2008/layout/VerticalCurvedList"/>
    <dgm:cxn modelId="{A6084FF1-9805-4A3C-A718-DEAD39B9ACB2}" type="presOf" srcId="{032DD8F0-331D-4423-93AF-8F9BAC00EFCA}" destId="{B63192C8-0281-4830-872D-59E96534349B}" srcOrd="0" destOrd="0" presId="urn:microsoft.com/office/officeart/2008/layout/VerticalCurvedList"/>
    <dgm:cxn modelId="{691B93A1-4F2D-45DE-9EDD-48ECC0818464}" type="presOf" srcId="{30721838-7965-4593-A5E7-A1E42937A201}" destId="{4C963AA2-E8E9-43C6-AF24-BD591A4C9348}" srcOrd="0" destOrd="0" presId="urn:microsoft.com/office/officeart/2008/layout/VerticalCurvedList"/>
    <dgm:cxn modelId="{ABC59C74-59B3-45A2-8DC4-2FC157601AA2}" srcId="{D527C144-6B1E-433A-97A0-2C0FDDA533CB}" destId="{30721838-7965-4593-A5E7-A1E42937A201}" srcOrd="0" destOrd="0" parTransId="{4FD6FF1A-0165-4B2F-9CA2-7DFAACBD2AE2}" sibTransId="{032DD8F0-331D-4423-93AF-8F9BAC00EFCA}"/>
    <dgm:cxn modelId="{B1A3EEAE-204E-4650-8FAC-D9F956B087F1}" type="presParOf" srcId="{5F5A4134-1298-4791-9C35-FB1B15CD3B40}" destId="{B346C29A-AF0A-4703-AA09-B0DD635640BF}" srcOrd="0" destOrd="0" presId="urn:microsoft.com/office/officeart/2008/layout/VerticalCurvedList"/>
    <dgm:cxn modelId="{24A13D26-661B-40B4-ACE2-70F38D1C7F0E}" type="presParOf" srcId="{B346C29A-AF0A-4703-AA09-B0DD635640BF}" destId="{24A422C2-4127-4356-9A04-1E52BEB0DADC}" srcOrd="0" destOrd="0" presId="urn:microsoft.com/office/officeart/2008/layout/VerticalCurvedList"/>
    <dgm:cxn modelId="{E2203678-D108-42BA-AEF3-761B73FC8EAC}" type="presParOf" srcId="{24A422C2-4127-4356-9A04-1E52BEB0DADC}" destId="{ABA46635-E09E-4299-B7E9-0D16B8B40532}" srcOrd="0" destOrd="0" presId="urn:microsoft.com/office/officeart/2008/layout/VerticalCurvedList"/>
    <dgm:cxn modelId="{0F1C777F-EC45-48B6-838D-3F5F2A743109}" type="presParOf" srcId="{24A422C2-4127-4356-9A04-1E52BEB0DADC}" destId="{B63192C8-0281-4830-872D-59E96534349B}" srcOrd="1" destOrd="0" presId="urn:microsoft.com/office/officeart/2008/layout/VerticalCurvedList"/>
    <dgm:cxn modelId="{F9D01E3C-CD64-4F6D-A4F6-AF6CAAE05A78}" type="presParOf" srcId="{24A422C2-4127-4356-9A04-1E52BEB0DADC}" destId="{091BD2CC-CC78-4B7B-AE92-4417F19A5C8B}" srcOrd="2" destOrd="0" presId="urn:microsoft.com/office/officeart/2008/layout/VerticalCurvedList"/>
    <dgm:cxn modelId="{8960AA22-95E7-4AD7-9964-7171F6116485}" type="presParOf" srcId="{24A422C2-4127-4356-9A04-1E52BEB0DADC}" destId="{0287E54E-5BAF-4204-A531-5B9D3B3DAE5B}" srcOrd="3" destOrd="0" presId="urn:microsoft.com/office/officeart/2008/layout/VerticalCurvedList"/>
    <dgm:cxn modelId="{C4E70282-0C85-44BD-B925-11F383F677DE}" type="presParOf" srcId="{B346C29A-AF0A-4703-AA09-B0DD635640BF}" destId="{4C963AA2-E8E9-43C6-AF24-BD591A4C9348}" srcOrd="1" destOrd="0" presId="urn:microsoft.com/office/officeart/2008/layout/VerticalCurvedList"/>
    <dgm:cxn modelId="{1368AB48-79F2-48AE-9BD3-7837FFCCD193}" type="presParOf" srcId="{B346C29A-AF0A-4703-AA09-B0DD635640BF}" destId="{B503CB5E-B1F8-40E3-8FB7-34A7E1474E48}" srcOrd="2" destOrd="0" presId="urn:microsoft.com/office/officeart/2008/layout/VerticalCurvedList"/>
    <dgm:cxn modelId="{3FECB25A-724A-4FD8-B913-ACC9111323D7}" type="presParOf" srcId="{B503CB5E-B1F8-40E3-8FB7-34A7E1474E48}" destId="{91DD297D-CE41-41CE-875B-E29B52FA2A46}" srcOrd="0" destOrd="0" presId="urn:microsoft.com/office/officeart/2008/layout/VerticalCurvedList"/>
    <dgm:cxn modelId="{CDEEB96E-446E-4D73-89A6-330D07E12B1F}" type="presParOf" srcId="{B346C29A-AF0A-4703-AA09-B0DD635640BF}" destId="{023BC685-C22F-43C2-83A2-6D2E157B9D85}" srcOrd="3" destOrd="0" presId="urn:microsoft.com/office/officeart/2008/layout/VerticalCurvedList"/>
    <dgm:cxn modelId="{FF58088F-D012-476F-9E8A-ADA466F1FC0E}" type="presParOf" srcId="{B346C29A-AF0A-4703-AA09-B0DD635640BF}" destId="{AB8C95AB-58AB-4910-B33C-3F234C999263}" srcOrd="4" destOrd="0" presId="urn:microsoft.com/office/officeart/2008/layout/VerticalCurvedList"/>
    <dgm:cxn modelId="{EDD989CD-C95A-41E0-9E5B-B65A0441650F}" type="presParOf" srcId="{AB8C95AB-58AB-4910-B33C-3F234C999263}" destId="{F13B4E5E-379B-45E0-A4A4-68174D4DA4A1}" srcOrd="0" destOrd="0" presId="urn:microsoft.com/office/officeart/2008/layout/VerticalCurvedList"/>
    <dgm:cxn modelId="{5642C155-3513-44C7-B01F-B92260AE3AC5}" type="presParOf" srcId="{B346C29A-AF0A-4703-AA09-B0DD635640BF}" destId="{FAE5D981-5168-4911-9C77-92D419C5A109}" srcOrd="5" destOrd="0" presId="urn:microsoft.com/office/officeart/2008/layout/VerticalCurvedList"/>
    <dgm:cxn modelId="{A2C532E1-332D-4ECE-81BB-3CD0D131FCA0}" type="presParOf" srcId="{B346C29A-AF0A-4703-AA09-B0DD635640BF}" destId="{E23BE877-59B5-4953-8409-0CB2B6569706}" srcOrd="6" destOrd="0" presId="urn:microsoft.com/office/officeart/2008/layout/VerticalCurvedList"/>
    <dgm:cxn modelId="{CDA52DEF-1052-4C1C-9DEC-ADC18DFFCAAE}" type="presParOf" srcId="{E23BE877-59B5-4953-8409-0CB2B6569706}" destId="{54E1C2C1-CD0B-458E-B549-FB8FE39EE7B2}" srcOrd="0" destOrd="0" presId="urn:microsoft.com/office/officeart/2008/layout/VerticalCurvedList"/>
    <dgm:cxn modelId="{FDE832ED-CD6D-46C3-AEAE-BFA8D430AD1F}" type="presParOf" srcId="{B346C29A-AF0A-4703-AA09-B0DD635640BF}" destId="{0F7625DF-DFFA-4728-8224-EC972F50D037}" srcOrd="7" destOrd="0" presId="urn:microsoft.com/office/officeart/2008/layout/VerticalCurvedList"/>
    <dgm:cxn modelId="{8D9BDBF8-28A9-4B27-93ED-3C5A209B2B81}" type="presParOf" srcId="{B346C29A-AF0A-4703-AA09-B0DD635640BF}" destId="{597AE0BF-591B-4DA3-A571-320A85D1B82B}" srcOrd="8" destOrd="0" presId="urn:microsoft.com/office/officeart/2008/layout/VerticalCurvedList"/>
    <dgm:cxn modelId="{910ED744-444F-4832-9A3B-B53D709CD3C6}" type="presParOf" srcId="{597AE0BF-591B-4DA3-A571-320A85D1B82B}" destId="{D4A8C28B-CAB9-454D-9236-5E734715E5F7}" srcOrd="0" destOrd="0" presId="urn:microsoft.com/office/officeart/2008/layout/VerticalCurvedList"/>
    <dgm:cxn modelId="{E87A2532-EE9D-4CC2-8C2F-C0BA2E90975F}" type="presParOf" srcId="{B346C29A-AF0A-4703-AA09-B0DD635640BF}" destId="{6D80C5F8-0738-41AF-A700-9C76996DE1E1}" srcOrd="9" destOrd="0" presId="urn:microsoft.com/office/officeart/2008/layout/VerticalCurvedList"/>
    <dgm:cxn modelId="{35744CDF-8DC4-49FD-BB55-60AE20DAC65C}" type="presParOf" srcId="{B346C29A-AF0A-4703-AA09-B0DD635640BF}" destId="{74ADE8A0-75F3-4F26-99D8-74AE4C5A8002}" srcOrd="10" destOrd="0" presId="urn:microsoft.com/office/officeart/2008/layout/VerticalCurvedList"/>
    <dgm:cxn modelId="{80058793-D67D-4412-BDD6-4DA781317A17}" type="presParOf" srcId="{74ADE8A0-75F3-4F26-99D8-74AE4C5A8002}" destId="{ED11EA93-CD3E-4AB5-9842-ADE811D28B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8E1B5-B618-4A23-8C08-EC39230F2732}">
      <dsp:nvSpPr>
        <dsp:cNvPr id="0" name=""/>
        <dsp:cNvSpPr/>
      </dsp:nvSpPr>
      <dsp:spPr>
        <a:xfrm rot="16200000">
          <a:off x="544433" y="-476986"/>
          <a:ext cx="1332147" cy="2421015"/>
        </a:xfrm>
        <a:prstGeom prst="round1Rect">
          <a:avLst/>
        </a:prstGeom>
        <a:gradFill flip="none" rotWithShape="1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комплексный подход</a:t>
          </a:r>
          <a:endParaRPr lang="ru-RU" sz="2400" kern="1200" dirty="0"/>
        </a:p>
      </dsp:txBody>
      <dsp:txXfrm rot="5400000">
        <a:off x="-1" y="67447"/>
        <a:ext cx="2421015" cy="999111"/>
      </dsp:txXfrm>
    </dsp:sp>
    <dsp:sp modelId="{0ADD864E-F14A-4974-8D0D-BE89DC659FEF}">
      <dsp:nvSpPr>
        <dsp:cNvPr id="0" name=""/>
        <dsp:cNvSpPr/>
      </dsp:nvSpPr>
      <dsp:spPr>
        <a:xfrm>
          <a:off x="2421015" y="72002"/>
          <a:ext cx="2421015" cy="1332147"/>
        </a:xfrm>
        <a:prstGeom prst="round1Rect">
          <a:avLst/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последовательность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 </a:t>
          </a:r>
          <a:r>
            <a:rPr lang="ru-RU" sz="2400" kern="1200" dirty="0" err="1" smtClean="0"/>
            <a:t>поэтапность</a:t>
          </a:r>
          <a:endParaRPr lang="ru-RU" sz="2400" kern="1200" dirty="0"/>
        </a:p>
      </dsp:txBody>
      <dsp:txXfrm>
        <a:off x="2421015" y="72002"/>
        <a:ext cx="2421015" cy="999111"/>
      </dsp:txXfrm>
    </dsp:sp>
    <dsp:sp modelId="{BC5B253A-4A01-4E05-A127-26C8D4DE454E}">
      <dsp:nvSpPr>
        <dsp:cNvPr id="0" name=""/>
        <dsp:cNvSpPr/>
      </dsp:nvSpPr>
      <dsp:spPr>
        <a:xfrm rot="10800000">
          <a:off x="0" y="1332147"/>
          <a:ext cx="2421015" cy="1332147"/>
        </a:xfrm>
        <a:prstGeom prst="round1Rect">
          <a:avLst/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89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непрерывность</a:t>
          </a:r>
          <a:endParaRPr lang="ru-RU" sz="2400" kern="1200" dirty="0"/>
        </a:p>
      </dsp:txBody>
      <dsp:txXfrm rot="10800000">
        <a:off x="0" y="1665184"/>
        <a:ext cx="2421015" cy="999111"/>
      </dsp:txXfrm>
    </dsp:sp>
    <dsp:sp modelId="{2565350B-B2A2-487B-B08C-BF53786A8AA2}">
      <dsp:nvSpPr>
        <dsp:cNvPr id="0" name=""/>
        <dsp:cNvSpPr/>
      </dsp:nvSpPr>
      <dsp:spPr>
        <a:xfrm rot="5400000">
          <a:off x="2965448" y="787714"/>
          <a:ext cx="1332147" cy="2421015"/>
        </a:xfrm>
        <a:prstGeom prst="round1Rect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08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толерантость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 rot="-5400000">
        <a:off x="2421015" y="1665184"/>
        <a:ext cx="2421015" cy="999111"/>
      </dsp:txXfrm>
    </dsp:sp>
    <dsp:sp modelId="{DCB48C60-0CAB-4D8E-B405-609DDF5840DD}">
      <dsp:nvSpPr>
        <dsp:cNvPr id="0" name=""/>
        <dsp:cNvSpPr/>
      </dsp:nvSpPr>
      <dsp:spPr>
        <a:xfrm>
          <a:off x="1289476" y="1004446"/>
          <a:ext cx="2543082" cy="769701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инклюзивное образование</a:t>
          </a:r>
          <a:endParaRPr lang="ru-RU" sz="2400" b="1" kern="1200" dirty="0"/>
        </a:p>
      </dsp:txBody>
      <dsp:txXfrm>
        <a:off x="1327050" y="1042020"/>
        <a:ext cx="2467934" cy="694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192C8-0281-4830-872D-59E96534349B}">
      <dsp:nvSpPr>
        <dsp:cNvPr id="0" name=""/>
        <dsp:cNvSpPr/>
      </dsp:nvSpPr>
      <dsp:spPr>
        <a:xfrm>
          <a:off x="-4585775" y="-703106"/>
          <a:ext cx="5462647" cy="5462647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63AA2-E8E9-43C6-AF24-BD591A4C9348}">
      <dsp:nvSpPr>
        <dsp:cNvPr id="0" name=""/>
        <dsp:cNvSpPr/>
      </dsp:nvSpPr>
      <dsp:spPr>
        <a:xfrm>
          <a:off x="383839" y="243999"/>
          <a:ext cx="3957303" cy="488393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26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достаточно гибок и толерантен</a:t>
          </a:r>
          <a:endParaRPr lang="ru-RU" sz="2000" kern="1200" dirty="0"/>
        </a:p>
      </dsp:txBody>
      <dsp:txXfrm>
        <a:off x="383839" y="243999"/>
        <a:ext cx="3957303" cy="488393"/>
      </dsp:txXfrm>
    </dsp:sp>
    <dsp:sp modelId="{91DD297D-CE41-41CE-875B-E29B52FA2A46}">
      <dsp:nvSpPr>
        <dsp:cNvPr id="0" name=""/>
        <dsp:cNvSpPr/>
      </dsp:nvSpPr>
      <dsp:spPr>
        <a:xfrm>
          <a:off x="66828" y="171188"/>
          <a:ext cx="634020" cy="6340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23BC685-C22F-43C2-83A2-6D2E157B9D85}">
      <dsp:nvSpPr>
        <dsp:cNvPr id="0" name=""/>
        <dsp:cNvSpPr/>
      </dsp:nvSpPr>
      <dsp:spPr>
        <a:xfrm>
          <a:off x="747295" y="856546"/>
          <a:ext cx="3593847" cy="558161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26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уважает индивидуальные различия</a:t>
          </a:r>
          <a:endParaRPr lang="ru-RU" sz="1800" kern="1200" dirty="0"/>
        </a:p>
      </dsp:txBody>
      <dsp:txXfrm>
        <a:off x="747295" y="856546"/>
        <a:ext cx="3593847" cy="558161"/>
      </dsp:txXfrm>
    </dsp:sp>
    <dsp:sp modelId="{F13B4E5E-379B-45E0-A4A4-68174D4DA4A1}">
      <dsp:nvSpPr>
        <dsp:cNvPr id="0" name=""/>
        <dsp:cNvSpPr/>
      </dsp:nvSpPr>
      <dsp:spPr>
        <a:xfrm>
          <a:off x="430285" y="818634"/>
          <a:ext cx="634020" cy="6340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AE5D981-5168-4911-9C77-92D419C5A109}">
      <dsp:nvSpPr>
        <dsp:cNvPr id="0" name=""/>
        <dsp:cNvSpPr/>
      </dsp:nvSpPr>
      <dsp:spPr>
        <a:xfrm>
          <a:off x="858847" y="1530391"/>
          <a:ext cx="3482295" cy="543051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26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умеет слушать и применять рекомендации членов коллектива</a:t>
          </a:r>
          <a:endParaRPr lang="ru-RU" sz="1800" kern="1200" dirty="0"/>
        </a:p>
      </dsp:txBody>
      <dsp:txXfrm>
        <a:off x="858847" y="1530391"/>
        <a:ext cx="3482295" cy="543051"/>
      </dsp:txXfrm>
    </dsp:sp>
    <dsp:sp modelId="{54E1C2C1-CD0B-458E-B549-FB8FE39EE7B2}">
      <dsp:nvSpPr>
        <dsp:cNvPr id="0" name=""/>
        <dsp:cNvSpPr/>
      </dsp:nvSpPr>
      <dsp:spPr>
        <a:xfrm>
          <a:off x="541837" y="1484937"/>
          <a:ext cx="634020" cy="6340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F7625DF-DFFA-4728-8224-EC972F50D037}">
      <dsp:nvSpPr>
        <dsp:cNvPr id="0" name=""/>
        <dsp:cNvSpPr/>
      </dsp:nvSpPr>
      <dsp:spPr>
        <a:xfrm>
          <a:off x="747295" y="2215998"/>
          <a:ext cx="3593847" cy="523274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2603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kern="1200" dirty="0" smtClean="0"/>
            <a:t>согласен работать в одной команде с другими педагогами</a:t>
          </a:r>
          <a:endParaRPr lang="ru-RU" sz="1800" kern="1200" dirty="0"/>
        </a:p>
      </dsp:txBody>
      <dsp:txXfrm>
        <a:off x="747295" y="2215998"/>
        <a:ext cx="3593847" cy="523274"/>
      </dsp:txXfrm>
    </dsp:sp>
    <dsp:sp modelId="{D4A8C28B-CAB9-454D-9236-5E734715E5F7}">
      <dsp:nvSpPr>
        <dsp:cNvPr id="0" name=""/>
        <dsp:cNvSpPr/>
      </dsp:nvSpPr>
      <dsp:spPr>
        <a:xfrm>
          <a:off x="430285" y="2160667"/>
          <a:ext cx="634020" cy="6340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D80C5F8-0738-41AF-A700-9C76996DE1E1}">
      <dsp:nvSpPr>
        <dsp:cNvPr id="0" name=""/>
        <dsp:cNvSpPr/>
      </dsp:nvSpPr>
      <dsp:spPr>
        <a:xfrm>
          <a:off x="383839" y="2872859"/>
          <a:ext cx="3957303" cy="523274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2603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интересны трудности и готов к их решению</a:t>
          </a:r>
          <a:endParaRPr lang="ru-RU" sz="1800" kern="1200" dirty="0"/>
        </a:p>
      </dsp:txBody>
      <dsp:txXfrm>
        <a:off x="383839" y="2872859"/>
        <a:ext cx="3957303" cy="523274"/>
      </dsp:txXfrm>
    </dsp:sp>
    <dsp:sp modelId="{ED11EA93-CD3E-4AB5-9842-ADE811D28B12}">
      <dsp:nvSpPr>
        <dsp:cNvPr id="0" name=""/>
        <dsp:cNvSpPr/>
      </dsp:nvSpPr>
      <dsp:spPr>
        <a:xfrm>
          <a:off x="66828" y="2817542"/>
          <a:ext cx="634020" cy="6340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25727-F0D6-4894-97C3-D72976CA9D26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8374C-D800-4EE7-B0E7-8485ACEB0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8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8374C-D800-4EE7-B0E7-8485ACEB0B8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488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8374C-D800-4EE7-B0E7-8485ACEB0B8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55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555D-EAE2-4627-8595-444A4F150CE0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FD97-C313-47A8-929C-44ED02EBC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5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555D-EAE2-4627-8595-444A4F150CE0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FD97-C313-47A8-929C-44ED02EBC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06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555D-EAE2-4627-8595-444A4F150CE0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FD97-C313-47A8-929C-44ED02EBC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58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555D-EAE2-4627-8595-444A4F150CE0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FD97-C313-47A8-929C-44ED02EBC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52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555D-EAE2-4627-8595-444A4F150CE0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FD97-C313-47A8-929C-44ED02EBC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13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555D-EAE2-4627-8595-444A4F150CE0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FD97-C313-47A8-929C-44ED02EBC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29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555D-EAE2-4627-8595-444A4F150CE0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FD97-C313-47A8-929C-44ED02EBC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28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555D-EAE2-4627-8595-444A4F150CE0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FD97-C313-47A8-929C-44ED02EBC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90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555D-EAE2-4627-8595-444A4F150CE0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FD97-C313-47A8-929C-44ED02EBC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49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555D-EAE2-4627-8595-444A4F150CE0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FD97-C313-47A8-929C-44ED02EBC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64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555D-EAE2-4627-8595-444A4F150CE0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FD97-C313-47A8-929C-44ED02EBC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35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4555D-EAE2-4627-8595-444A4F150CE0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6FD97-C313-47A8-929C-44ED02EBC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98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5" Type="http://schemas.microsoft.com/office/2007/relationships/hdphoto" Target="../media/hdphoto4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1481584" y="1585892"/>
            <a:ext cx="5014913" cy="4906186"/>
            <a:chOff x="2304048" y="1381555"/>
            <a:chExt cx="6686550" cy="4906186"/>
          </a:xfrm>
        </p:grpSpPr>
        <p:pic>
          <p:nvPicPr>
            <p:cNvPr id="41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48" t="52327" r="48356" b="-1256"/>
            <a:stretch/>
          </p:blipFill>
          <p:spPr bwMode="auto">
            <a:xfrm>
              <a:off x="5427022" y="1679116"/>
              <a:ext cx="1066429" cy="862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13" t="24710" b="14037"/>
            <a:stretch/>
          </p:blipFill>
          <p:spPr bwMode="auto">
            <a:xfrm rot="19787311" flipH="1" flipV="1">
              <a:off x="4172471" y="4691967"/>
              <a:ext cx="938419" cy="1079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9" t="22548" r="18931" b="59403"/>
            <a:stretch/>
          </p:blipFill>
          <p:spPr bwMode="auto">
            <a:xfrm rot="21344016" flipV="1">
              <a:off x="2434327" y="3356838"/>
              <a:ext cx="1054368" cy="429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2400" l="9804" r="89542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969" b="61597"/>
            <a:stretch/>
          </p:blipFill>
          <p:spPr bwMode="auto">
            <a:xfrm rot="18779785" flipH="1">
              <a:off x="5003509" y="2393281"/>
              <a:ext cx="1457325" cy="296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2400" l="9804" r="89542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969" b="61597"/>
            <a:stretch/>
          </p:blipFill>
          <p:spPr bwMode="auto">
            <a:xfrm rot="2820215">
              <a:off x="2808696" y="2355182"/>
              <a:ext cx="1457325" cy="296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2400" l="9804" r="89542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969" b="61597"/>
            <a:stretch/>
          </p:blipFill>
          <p:spPr bwMode="auto">
            <a:xfrm rot="16953163" flipH="1">
              <a:off x="4095454" y="1962179"/>
              <a:ext cx="1457325" cy="296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2400" l="9804" r="89542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969" b="61597"/>
            <a:stretch/>
          </p:blipFill>
          <p:spPr bwMode="auto">
            <a:xfrm rot="18779785" flipV="1">
              <a:off x="2814287" y="4636671"/>
              <a:ext cx="1457325" cy="296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9" t="22548" r="18931" b="59403"/>
            <a:stretch/>
          </p:blipFill>
          <p:spPr bwMode="auto">
            <a:xfrm rot="1206761" flipV="1">
              <a:off x="3012593" y="2724608"/>
              <a:ext cx="527184" cy="489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9" t="22548" r="18931" b="59403"/>
            <a:stretch/>
          </p:blipFill>
          <p:spPr bwMode="auto">
            <a:xfrm rot="4267213" flipV="1">
              <a:off x="3956836" y="2092939"/>
              <a:ext cx="527184" cy="429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9" t="22548" r="18931" b="59403"/>
            <a:stretch/>
          </p:blipFill>
          <p:spPr bwMode="auto">
            <a:xfrm rot="20259955" flipH="1" flipV="1">
              <a:off x="5772042" y="2808898"/>
              <a:ext cx="527184" cy="429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9" t="22548" r="18931" b="59403"/>
            <a:stretch/>
          </p:blipFill>
          <p:spPr bwMode="auto">
            <a:xfrm rot="20259955">
              <a:off x="3060313" y="3935926"/>
              <a:ext cx="527184" cy="429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9" t="22548" r="18931" b="59403"/>
            <a:stretch/>
          </p:blipFill>
          <p:spPr bwMode="auto">
            <a:xfrm rot="17332787">
              <a:off x="3884546" y="4723592"/>
              <a:ext cx="527184" cy="429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9" t="22548" r="18931" b="59403"/>
            <a:stretch/>
          </p:blipFill>
          <p:spPr bwMode="auto">
            <a:xfrm rot="17332787" flipH="1" flipV="1">
              <a:off x="4887626" y="2120280"/>
              <a:ext cx="532407" cy="429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9" t="22548" r="18931" b="59403"/>
            <a:stretch/>
          </p:blipFill>
          <p:spPr bwMode="auto">
            <a:xfrm rot="14729883">
              <a:off x="5078877" y="4723591"/>
              <a:ext cx="527184" cy="429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9" t="22548" r="18931" b="59403"/>
            <a:stretch/>
          </p:blipFill>
          <p:spPr bwMode="auto">
            <a:xfrm rot="12245707" flipV="1">
              <a:off x="5796932" y="3411618"/>
              <a:ext cx="527184" cy="429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9" t="22548" r="18931" b="59403"/>
            <a:stretch/>
          </p:blipFill>
          <p:spPr bwMode="auto">
            <a:xfrm rot="13116065">
              <a:off x="5431976" y="4404648"/>
              <a:ext cx="527184" cy="429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0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048" y="1534766"/>
              <a:ext cx="6686550" cy="4752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8" name="Picture 9" descr="Похожее изображени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193" y="2277909"/>
            <a:ext cx="3235091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облака рисунок пнг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473" y="2896721"/>
            <a:ext cx="911525" cy="87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13026" y="491364"/>
            <a:ext cx="8421221" cy="162039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6B327A"/>
                </a:solidFill>
              </a:rPr>
              <a:t>Инклюзивное образование </a:t>
            </a:r>
            <a:r>
              <a:rPr lang="ru-RU" sz="3600" b="1" dirty="0" smtClean="0">
                <a:solidFill>
                  <a:srgbClr val="6B327A"/>
                </a:solidFill>
              </a:rPr>
              <a:t>как </a:t>
            </a:r>
            <a:r>
              <a:rPr lang="ru-RU" sz="3600" b="1" dirty="0">
                <a:solidFill>
                  <a:srgbClr val="6B327A"/>
                </a:solidFill>
              </a:rPr>
              <a:t>новое стратегическое направление современного </a:t>
            </a:r>
            <a:r>
              <a:rPr lang="ru-RU" sz="3600" b="1" dirty="0" smtClean="0">
                <a:solidFill>
                  <a:srgbClr val="6B327A"/>
                </a:solidFill>
              </a:rPr>
              <a:t>образования</a:t>
            </a:r>
            <a:br>
              <a:rPr lang="ru-RU" sz="3600" b="1" dirty="0" smtClean="0">
                <a:solidFill>
                  <a:srgbClr val="6B327A"/>
                </a:solidFill>
              </a:rPr>
            </a:br>
            <a:r>
              <a:rPr lang="ru-RU" sz="3600" b="1" dirty="0" smtClean="0">
                <a:solidFill>
                  <a:srgbClr val="6B327A"/>
                </a:solidFill>
              </a:rPr>
              <a:t> в соответствии </a:t>
            </a:r>
            <a:r>
              <a:rPr lang="ru-RU" sz="3600" b="1" dirty="0">
                <a:solidFill>
                  <a:srgbClr val="6B327A"/>
                </a:solidFill>
              </a:rPr>
              <a:t>с требованиями ФГОС </a:t>
            </a:r>
          </a:p>
        </p:txBody>
      </p:sp>
      <p:pic>
        <p:nvPicPr>
          <p:cNvPr id="28" name="Picture 4" descr="Картинки по запросу облака рисунок пнг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52" y="2520194"/>
            <a:ext cx="796092" cy="7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артинки по запросу облака рисунок пнг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022" y="5297955"/>
            <a:ext cx="859981" cy="82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920" y="4266496"/>
            <a:ext cx="1621930" cy="1990010"/>
          </a:xfrm>
          <a:prstGeom prst="rect">
            <a:avLst/>
          </a:prstGeom>
        </p:spPr>
      </p:pic>
      <p:pic>
        <p:nvPicPr>
          <p:cNvPr id="59" name="Picture 9" descr="Похожее изображени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9446" y="2282377"/>
            <a:ext cx="3235091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585" b="95527" l="0" r="93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056" y="4016928"/>
            <a:ext cx="1992582" cy="229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91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>
          <a:xfrm>
            <a:off x="348522" y="332656"/>
            <a:ext cx="4568419" cy="20329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ln/>
                <a:solidFill>
                  <a:srgbClr val="6B327A"/>
                </a:solidFill>
              </a:rPr>
              <a:t>Основные подходы</a:t>
            </a:r>
          </a:p>
          <a:p>
            <a:r>
              <a:rPr lang="ru-RU" sz="3200" dirty="0" smtClean="0">
                <a:ln/>
                <a:solidFill>
                  <a:srgbClr val="6B327A"/>
                </a:solidFill>
              </a:rPr>
              <a:t> </a:t>
            </a:r>
            <a:r>
              <a:rPr lang="ru-RU" sz="3200" dirty="0">
                <a:ln/>
                <a:solidFill>
                  <a:srgbClr val="6B327A"/>
                </a:solidFill>
              </a:rPr>
              <a:t>в обучении детей с особыми образовательными потребностями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2595" y="2365563"/>
            <a:ext cx="45475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b="1" dirty="0"/>
              <a:t>дифференцированное обучение</a:t>
            </a:r>
            <a:r>
              <a:rPr lang="ru-RU" dirty="0"/>
              <a:t> детей с нарушениями речи, слуха, зрения, опорно-двигательного аппарата, интеллекта, с задержкой психического развития в специальных (коррекционных) учреждениях </a:t>
            </a:r>
            <a:r>
              <a:rPr lang="en-US" dirty="0"/>
              <a:t>I</a:t>
            </a:r>
            <a:r>
              <a:rPr lang="ru-RU" dirty="0"/>
              <a:t>–</a:t>
            </a:r>
            <a:r>
              <a:rPr lang="en-US" dirty="0"/>
              <a:t>VIII</a:t>
            </a:r>
            <a:r>
              <a:rPr lang="ru-RU" dirty="0"/>
              <a:t> видов;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b="1" dirty="0"/>
              <a:t>интегрированное обучение</a:t>
            </a:r>
            <a:r>
              <a:rPr lang="ru-RU" dirty="0"/>
              <a:t> детей в специальных классах (группах) в общеобразовательных учреждениях;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b="1" dirty="0"/>
              <a:t>инклюзивное обучение</a:t>
            </a:r>
            <a:r>
              <a:rPr lang="ru-RU" dirty="0"/>
              <a:t>, когда дети с особыми образовательными потребностями обучаются в классе вместе с обычными детьми.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41471" y="2204161"/>
            <a:ext cx="3269873" cy="255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68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 txBox="1">
            <a:spLocks/>
          </p:cNvSpPr>
          <p:nvPr/>
        </p:nvSpPr>
        <p:spPr>
          <a:xfrm>
            <a:off x="348522" y="479685"/>
            <a:ext cx="8443210" cy="19487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ln/>
                <a:solidFill>
                  <a:srgbClr val="6B327A"/>
                </a:solidFill>
              </a:rPr>
              <a:t>Образовательная и социальная интеграция</a:t>
            </a:r>
            <a:endParaRPr lang="ru-RU" sz="3200" dirty="0">
              <a:ln/>
              <a:solidFill>
                <a:srgbClr val="6B327A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28930" y="2576698"/>
            <a:ext cx="2700000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Социальная интеграция</a:t>
            </a:r>
            <a:endParaRPr lang="ru-RU" sz="1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25257" y="3373333"/>
            <a:ext cx="2700000" cy="162000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/>
              <a:t>конечная </a:t>
            </a:r>
            <a:r>
              <a:rPr lang="ru-RU" sz="1600" dirty="0"/>
              <a:t>цель специального инклюзивного </a:t>
            </a:r>
            <a:r>
              <a:rPr lang="ru-RU" sz="1600" dirty="0" smtClean="0"/>
              <a:t>обучения;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/>
              <a:t>направленна </a:t>
            </a:r>
            <a:r>
              <a:rPr lang="ru-RU" sz="1600" dirty="0"/>
              <a:t>на включение </a:t>
            </a:r>
            <a:r>
              <a:rPr lang="ru-RU" sz="1600" dirty="0" smtClean="0"/>
              <a:t>ребёнка с ОВЗ </a:t>
            </a:r>
            <a:r>
              <a:rPr lang="ru-RU" sz="1600" dirty="0"/>
              <a:t>в жизнь </a:t>
            </a:r>
            <a:r>
              <a:rPr lang="ru-RU" sz="1600" dirty="0" smtClean="0"/>
              <a:t>общества.</a:t>
            </a:r>
            <a:endParaRPr lang="ru-RU" sz="16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115382" y="2560072"/>
            <a:ext cx="2700000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Образовательная интеграция</a:t>
            </a:r>
            <a:endParaRPr lang="ru-RU" sz="16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11709" y="3344240"/>
            <a:ext cx="2700000" cy="162000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является </a:t>
            </a:r>
            <a:r>
              <a:rPr lang="ru-RU" sz="1600" dirty="0"/>
              <a:t>частью </a:t>
            </a:r>
            <a:r>
              <a:rPr lang="ru-RU" sz="1600" dirty="0" smtClean="0"/>
              <a:t>социальной интеграции;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рассматривается </a:t>
            </a:r>
            <a:r>
              <a:rPr lang="ru-RU" sz="1600" dirty="0"/>
              <a:t>как процесс воспитания и обучения </a:t>
            </a:r>
            <a:r>
              <a:rPr lang="ru-RU" sz="1600" dirty="0" smtClean="0"/>
              <a:t>детей с ОВЗ </a:t>
            </a:r>
            <a:r>
              <a:rPr lang="ru-RU" sz="1600" dirty="0"/>
              <a:t>совместно с нормально </a:t>
            </a:r>
            <a:r>
              <a:rPr lang="ru-RU" sz="1600" dirty="0" smtClean="0"/>
              <a:t>развивающимися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3608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052736"/>
            <a:ext cx="39671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 </a:t>
            </a:r>
            <a:r>
              <a:rPr lang="ru-RU" sz="2000" b="1" dirty="0" smtClean="0"/>
              <a:t>Инклюзивные </a:t>
            </a:r>
            <a:r>
              <a:rPr lang="ru-RU" sz="2000" b="1" dirty="0"/>
              <a:t>образовательные учреждения создают идеальные условия для того, чтобы члены сообщества не только лучше понимали вопросы обучения, воспитания, социализации и интеграции детей с особыми образовательными потребностями, но и приобщались к новой системе ценностей и взглядов для лучшего взаимодействия с окружающими, независимо от того, отличаются они или похожи.</a:t>
            </a:r>
          </a:p>
        </p:txBody>
      </p:sp>
      <p:pic>
        <p:nvPicPr>
          <p:cNvPr id="1331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20465" y="2035788"/>
            <a:ext cx="2617256" cy="260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58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>
          <a:xfrm>
            <a:off x="179512" y="188640"/>
            <a:ext cx="4568419" cy="20329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ln/>
                <a:solidFill>
                  <a:srgbClr val="6B327A"/>
                </a:solidFill>
              </a:rPr>
              <a:t>Адаптивная образовательная программа</a:t>
            </a:r>
            <a:endParaRPr lang="ru-RU" sz="3200" dirty="0">
              <a:ln/>
              <a:solidFill>
                <a:srgbClr val="6B327A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530" y="2221547"/>
            <a:ext cx="45475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Вариант адаптированной основной общеобразовательной программы начального общего образования для обучающегося с ОВЗ определяется на основе рекомендаций психолого-медико-педагогической комиссии, которые сформулированы по результатам </a:t>
            </a:r>
            <a:r>
              <a:rPr lang="ru-RU" b="1" dirty="0" smtClean="0"/>
              <a:t>обследования</a:t>
            </a:r>
            <a:r>
              <a:rPr lang="ru-RU" b="1" dirty="0"/>
              <a:t>, а в случае наличия инвалидности вариант подбирается с </a:t>
            </a:r>
            <a:r>
              <a:rPr lang="ru-RU" b="1" dirty="0" smtClean="0"/>
              <a:t>учётом </a:t>
            </a:r>
            <a:r>
              <a:rPr lang="ru-RU" b="1" dirty="0"/>
              <a:t>индивидуальной программы реабилитации и мнения родителей </a:t>
            </a:r>
            <a:r>
              <a:rPr lang="ru-RU" b="1" dirty="0" smtClean="0"/>
              <a:t>или </a:t>
            </a:r>
            <a:r>
              <a:rPr lang="ru-RU" b="1" dirty="0"/>
              <a:t>законных представителей. В дальнейшем, если того захотят родители, возможны переходы с одного варианта на другой.</a:t>
            </a:r>
          </a:p>
        </p:txBody>
      </p:sp>
      <p:pic>
        <p:nvPicPr>
          <p:cNvPr id="12298" name="Picture 10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707" y="1514167"/>
            <a:ext cx="2767353" cy="355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61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>
          <a:xfrm>
            <a:off x="348522" y="865414"/>
            <a:ext cx="8303580" cy="15348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ln/>
                <a:solidFill>
                  <a:srgbClr val="6B327A"/>
                </a:solidFill>
              </a:rPr>
              <a:t> Примерные адаптивные </a:t>
            </a:r>
            <a:endParaRPr lang="ru-RU" sz="3200" dirty="0" smtClean="0">
              <a:ln/>
              <a:solidFill>
                <a:srgbClr val="6B327A"/>
              </a:solidFill>
            </a:endParaRPr>
          </a:p>
          <a:p>
            <a:r>
              <a:rPr lang="ru-RU" sz="3200" dirty="0" smtClean="0">
                <a:ln/>
                <a:solidFill>
                  <a:srgbClr val="6B327A"/>
                </a:solidFill>
              </a:rPr>
              <a:t>основные </a:t>
            </a:r>
            <a:r>
              <a:rPr lang="ru-RU" sz="3200" dirty="0">
                <a:ln/>
                <a:solidFill>
                  <a:srgbClr val="6B327A"/>
                </a:solidFill>
              </a:rPr>
              <a:t>общеобразовательные </a:t>
            </a:r>
            <a:r>
              <a:rPr lang="ru-RU" sz="3200" dirty="0" smtClean="0">
                <a:ln/>
                <a:solidFill>
                  <a:srgbClr val="6B327A"/>
                </a:solidFill>
              </a:rPr>
              <a:t>программы</a:t>
            </a:r>
            <a:endParaRPr lang="ru-RU" sz="3200" dirty="0">
              <a:ln/>
              <a:solidFill>
                <a:srgbClr val="6B327A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56355" y="2567576"/>
            <a:ext cx="1335181" cy="1780242"/>
            <a:chOff x="924123" y="2567576"/>
            <a:chExt cx="1780241" cy="1780242"/>
          </a:xfrm>
        </p:grpSpPr>
        <p:pic>
          <p:nvPicPr>
            <p:cNvPr id="32" name="Picture 13" descr="Похожее изображение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123" y="2567576"/>
              <a:ext cx="1780241" cy="178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091930" y="3165309"/>
              <a:ext cx="144462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/>
                <a:t>для </a:t>
              </a:r>
              <a:r>
                <a:rPr lang="ru-RU" sz="1600" b="1" dirty="0" smtClean="0"/>
                <a:t>глухих </a:t>
              </a:r>
              <a:r>
                <a:rPr lang="ru-RU" sz="1600" b="1" dirty="0"/>
                <a:t>детей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240594" y="2579081"/>
            <a:ext cx="1335181" cy="1780242"/>
            <a:chOff x="2881326" y="2579081"/>
            <a:chExt cx="1780241" cy="1780242"/>
          </a:xfrm>
        </p:grpSpPr>
        <p:pic>
          <p:nvPicPr>
            <p:cNvPr id="15373" name="Picture 13" descr="Похожее изображение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326" y="2579081"/>
              <a:ext cx="1780241" cy="178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2935535" y="3146038"/>
              <a:ext cx="167182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/>
                <a:t>для слепых </a:t>
              </a:r>
              <a:endParaRPr lang="ru-RU" sz="1600" b="1" dirty="0" smtClean="0"/>
            </a:p>
            <a:p>
              <a:pPr algn="ctr"/>
              <a:r>
                <a:rPr lang="ru-RU" sz="1600" b="1" dirty="0" smtClean="0"/>
                <a:t>детей</a:t>
              </a:r>
              <a:endParaRPr lang="ru-RU" sz="1600" b="1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51193" y="2580005"/>
            <a:ext cx="1507144" cy="1780242"/>
            <a:chOff x="4781162" y="2580005"/>
            <a:chExt cx="2009525" cy="1780242"/>
          </a:xfrm>
        </p:grpSpPr>
        <p:pic>
          <p:nvPicPr>
            <p:cNvPr id="33" name="Picture 13" descr="Похожее изображение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323" y="2580005"/>
              <a:ext cx="1780241" cy="178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4781162" y="3054627"/>
              <a:ext cx="200952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/>
                <a:t>для </a:t>
              </a:r>
              <a:endParaRPr lang="ru-RU" sz="1600" b="1" dirty="0" smtClean="0"/>
            </a:p>
            <a:p>
              <a:pPr algn="ctr"/>
              <a:r>
                <a:rPr lang="ru-RU" sz="1600" b="1" dirty="0" smtClean="0"/>
                <a:t>слабовидящих</a:t>
              </a:r>
            </a:p>
            <a:p>
              <a:pPr algn="ctr"/>
              <a:r>
                <a:rPr lang="ru-RU" sz="1600" b="1" dirty="0" smtClean="0"/>
                <a:t> </a:t>
              </a:r>
              <a:r>
                <a:rPr lang="ru-RU" sz="1600" b="1" dirty="0"/>
                <a:t>детей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384191" y="2573103"/>
            <a:ext cx="1498616" cy="1780242"/>
            <a:chOff x="6778884" y="2573103"/>
            <a:chExt cx="1998154" cy="1780242"/>
          </a:xfrm>
        </p:grpSpPr>
        <p:pic>
          <p:nvPicPr>
            <p:cNvPr id="34" name="Picture 13" descr="Похожее изображение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784" y="2573103"/>
              <a:ext cx="1780241" cy="178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6778884" y="2956009"/>
              <a:ext cx="1998154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/>
                <a:t>для детей </a:t>
              </a:r>
              <a:endParaRPr lang="ru-RU" sz="1600" b="1" dirty="0" smtClean="0"/>
            </a:p>
            <a:p>
              <a:pPr algn="ctr"/>
              <a:r>
                <a:rPr lang="ru-RU" sz="1600" b="1" dirty="0" smtClean="0"/>
                <a:t>с тяжёлыми </a:t>
              </a:r>
            </a:p>
            <a:p>
              <a:pPr algn="ctr"/>
              <a:r>
                <a:rPr lang="ru-RU" sz="1600" b="1" dirty="0" smtClean="0"/>
                <a:t>нарушениями </a:t>
              </a:r>
            </a:p>
            <a:p>
              <a:pPr algn="ctr"/>
              <a:r>
                <a:rPr lang="ru-RU" sz="1600" b="1" dirty="0" smtClean="0"/>
                <a:t>речи</a:t>
              </a:r>
              <a:endParaRPr lang="ru-RU" sz="1600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034553" y="2571221"/>
            <a:ext cx="1425775" cy="1780242"/>
            <a:chOff x="8856908" y="2571221"/>
            <a:chExt cx="1901033" cy="1780242"/>
          </a:xfrm>
        </p:grpSpPr>
        <p:pic>
          <p:nvPicPr>
            <p:cNvPr id="35" name="Picture 13" descr="Похожее изображение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7304" y="2571221"/>
              <a:ext cx="1780241" cy="178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8856908" y="3078847"/>
              <a:ext cx="190103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/>
                <a:t>для </a:t>
              </a:r>
              <a:r>
                <a:rPr lang="ru-RU" sz="1600" b="1" dirty="0" smtClean="0"/>
                <a:t>детей </a:t>
              </a:r>
            </a:p>
            <a:p>
              <a:pPr algn="ctr"/>
              <a:r>
                <a:rPr lang="ru-RU" sz="1600" b="1" dirty="0" smtClean="0"/>
                <a:t>с умственной </a:t>
              </a:r>
            </a:p>
            <a:p>
              <a:pPr algn="ctr"/>
              <a:r>
                <a:rPr lang="ru-RU" sz="1600" b="1" dirty="0" smtClean="0"/>
                <a:t>отсталостью</a:t>
              </a:r>
              <a:endParaRPr lang="ru-RU" sz="16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00559" y="4440961"/>
            <a:ext cx="2090637" cy="1734548"/>
            <a:chOff x="642919" y="4440961"/>
            <a:chExt cx="2787516" cy="1734548"/>
          </a:xfrm>
        </p:grpSpPr>
        <p:pic>
          <p:nvPicPr>
            <p:cNvPr id="15370" name="Picture 10" descr="Картинки по запросу иконка папка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123" y="4440961"/>
              <a:ext cx="2159475" cy="1734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642919" y="5024697"/>
              <a:ext cx="278751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/>
                <a:t>для слабослышащих </a:t>
              </a:r>
              <a:endParaRPr lang="ru-RU" sz="1600" b="1" dirty="0" smtClean="0"/>
            </a:p>
            <a:p>
              <a:pPr algn="ctr"/>
              <a:r>
                <a:rPr lang="ru-RU" sz="1600" b="1" dirty="0" smtClean="0"/>
                <a:t>и </a:t>
              </a:r>
              <a:r>
                <a:rPr lang="ru-RU" sz="1600" b="1" dirty="0"/>
                <a:t>позднооглохших </a:t>
              </a:r>
              <a:endParaRPr lang="ru-RU" sz="1600" b="1" dirty="0" smtClean="0"/>
            </a:p>
            <a:p>
              <a:pPr algn="ctr"/>
              <a:r>
                <a:rPr lang="ru-RU" sz="1600" b="1" dirty="0" smtClean="0"/>
                <a:t> детей</a:t>
              </a:r>
              <a:endParaRPr lang="ru-RU" sz="16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678410" y="4438140"/>
            <a:ext cx="2254143" cy="1734548"/>
            <a:chOff x="3530393" y="4438140"/>
            <a:chExt cx="3005523" cy="1734548"/>
          </a:xfrm>
        </p:grpSpPr>
        <p:pic>
          <p:nvPicPr>
            <p:cNvPr id="25" name="Picture 10" descr="Картинки по запросу иконка папка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448" y="4438140"/>
              <a:ext cx="2408014" cy="1734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3530393" y="4870871"/>
              <a:ext cx="300552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/>
                <a:t>для детей </a:t>
              </a:r>
              <a:endParaRPr lang="ru-RU" sz="1600" b="1" dirty="0" smtClean="0"/>
            </a:p>
            <a:p>
              <a:pPr algn="ctr"/>
              <a:r>
                <a:rPr lang="ru-RU" sz="1600" b="1" dirty="0" smtClean="0"/>
                <a:t>с </a:t>
              </a:r>
              <a:r>
                <a:rPr lang="ru-RU" sz="1600" b="1" dirty="0"/>
                <a:t>нарушением </a:t>
              </a:r>
              <a:endParaRPr lang="ru-RU" sz="1600" b="1" dirty="0" smtClean="0"/>
            </a:p>
            <a:p>
              <a:pPr algn="ctr"/>
              <a:r>
                <a:rPr lang="ru-RU" sz="1600" b="1" dirty="0" smtClean="0"/>
                <a:t>опорно-двигательного </a:t>
              </a:r>
            </a:p>
            <a:p>
              <a:pPr algn="ctr"/>
              <a:r>
                <a:rPr lang="ru-RU" sz="1600" b="1" dirty="0" smtClean="0"/>
                <a:t>аппарата</a:t>
              </a:r>
              <a:endParaRPr lang="ru-RU" sz="1600" b="1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032078" y="4449964"/>
            <a:ext cx="1619606" cy="1944378"/>
            <a:chOff x="9269971" y="4449964"/>
            <a:chExt cx="2159475" cy="1944378"/>
          </a:xfrm>
        </p:grpSpPr>
        <p:pic>
          <p:nvPicPr>
            <p:cNvPr id="30" name="Picture 10" descr="Картинки по запросу иконка папка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9971" y="4449964"/>
              <a:ext cx="2159475" cy="1734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9308738" y="4824682"/>
              <a:ext cx="208194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/>
                <a:t>для </a:t>
              </a:r>
              <a:r>
                <a:rPr lang="ru-RU" sz="1600" b="1" dirty="0"/>
                <a:t>детей </a:t>
              </a:r>
              <a:endParaRPr lang="ru-RU" sz="1600" b="1" dirty="0" smtClean="0"/>
            </a:p>
            <a:p>
              <a:pPr algn="ctr"/>
              <a:r>
                <a:rPr lang="ru-RU" sz="1600" b="1" dirty="0" smtClean="0"/>
                <a:t>с </a:t>
              </a:r>
              <a:r>
                <a:rPr lang="ru-RU" sz="1600" b="1" dirty="0"/>
                <a:t>расстройствами </a:t>
              </a:r>
              <a:endParaRPr lang="ru-RU" sz="1600" b="1" dirty="0" smtClean="0"/>
            </a:p>
            <a:p>
              <a:pPr algn="ctr"/>
              <a:r>
                <a:rPr lang="ru-RU" sz="1600" b="1" dirty="0" smtClean="0"/>
                <a:t>аутистического </a:t>
              </a:r>
            </a:p>
            <a:p>
              <a:pPr algn="ctr"/>
              <a:r>
                <a:rPr lang="ru-RU" sz="1600" b="1" dirty="0" smtClean="0"/>
                <a:t>спектра</a:t>
              </a:r>
              <a:endParaRPr lang="ru-RU" sz="1600" b="1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035913" y="4440961"/>
            <a:ext cx="1619606" cy="1734548"/>
            <a:chOff x="6698222" y="4440961"/>
            <a:chExt cx="2159475" cy="1734548"/>
          </a:xfrm>
        </p:grpSpPr>
        <p:pic>
          <p:nvPicPr>
            <p:cNvPr id="27" name="Picture 10" descr="Картинки по запросу иконка папка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8222" y="4440961"/>
              <a:ext cx="2159475" cy="1734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Прямоугольник 28"/>
            <p:cNvSpPr/>
            <p:nvPr/>
          </p:nvSpPr>
          <p:spPr>
            <a:xfrm>
              <a:off x="6804784" y="4872609"/>
              <a:ext cx="192937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/>
                <a:t>для </a:t>
              </a:r>
              <a:r>
                <a:rPr lang="ru-RU" sz="1600" b="1" dirty="0"/>
                <a:t>детей </a:t>
              </a:r>
              <a:endParaRPr lang="ru-RU" sz="1600" b="1" dirty="0" smtClean="0"/>
            </a:p>
            <a:p>
              <a:pPr algn="ctr"/>
              <a:r>
                <a:rPr lang="ru-RU" sz="1600" b="1" dirty="0" smtClean="0"/>
                <a:t>с </a:t>
              </a:r>
              <a:r>
                <a:rPr lang="ru-RU" sz="1600" b="1" dirty="0"/>
                <a:t>задержкой психического </a:t>
              </a:r>
              <a:r>
                <a:rPr lang="ru-RU" sz="1600" b="1" dirty="0" smtClean="0"/>
                <a:t>развития</a:t>
              </a:r>
              <a:endParaRPr lang="ru-RU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9767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>
          <a:xfrm>
            <a:off x="348522" y="865414"/>
            <a:ext cx="8303580" cy="15348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ln/>
                <a:solidFill>
                  <a:srgbClr val="6B327A"/>
                </a:solidFill>
              </a:rPr>
              <a:t> Примерные адаптивные </a:t>
            </a:r>
            <a:endParaRPr lang="ru-RU" sz="3200" dirty="0" smtClean="0">
              <a:ln/>
              <a:solidFill>
                <a:srgbClr val="6B327A"/>
              </a:solidFill>
            </a:endParaRPr>
          </a:p>
          <a:p>
            <a:r>
              <a:rPr lang="ru-RU" sz="3200" dirty="0">
                <a:ln/>
                <a:solidFill>
                  <a:srgbClr val="6B327A"/>
                </a:solidFill>
              </a:rPr>
              <a:t>программы для детей  с расстройствами </a:t>
            </a:r>
          </a:p>
          <a:p>
            <a:r>
              <a:rPr lang="ru-RU" sz="3200" dirty="0">
                <a:ln/>
                <a:solidFill>
                  <a:srgbClr val="6B327A"/>
                </a:solidFill>
              </a:rPr>
              <a:t>аутистического спектра</a:t>
            </a:r>
          </a:p>
          <a:p>
            <a:endParaRPr lang="ru-RU" sz="3200" dirty="0">
              <a:ln/>
              <a:solidFill>
                <a:srgbClr val="6B327A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08520" y="2132856"/>
            <a:ext cx="2602113" cy="2596473"/>
            <a:chOff x="464696" y="2400300"/>
            <a:chExt cx="2860094" cy="2396161"/>
          </a:xfrm>
        </p:grpSpPr>
        <p:pic>
          <p:nvPicPr>
            <p:cNvPr id="39" name="Picture 10" descr="Картинки по запросу иконка папка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96" y="2400300"/>
              <a:ext cx="2860094" cy="2297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656303" y="2921848"/>
              <a:ext cx="2497490" cy="18746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/>
                <a:t>для детей</a:t>
              </a:r>
              <a:r>
                <a:rPr lang="ru-RU" sz="1400" dirty="0"/>
                <a:t>, которые достигают к моменту поступления в школу уровня развития, близкого возрастной норме, и имеют положительный опыт общения со </a:t>
              </a:r>
              <a:r>
                <a:rPr lang="ru-RU" sz="1400" dirty="0" smtClean="0"/>
                <a:t>сверстниками</a:t>
              </a:r>
              <a:endParaRPr lang="ru-RU" sz="1400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783771" y="2538127"/>
              <a:ext cx="375557" cy="375557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1</a:t>
              </a:r>
              <a:endParaRPr lang="ru-RU" sz="2800" b="1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355241" y="3006497"/>
            <a:ext cx="2757644" cy="2876551"/>
            <a:chOff x="3140321" y="3287485"/>
            <a:chExt cx="3676858" cy="2876551"/>
          </a:xfrm>
        </p:grpSpPr>
        <p:pic>
          <p:nvPicPr>
            <p:cNvPr id="41" name="Picture 10" descr="Картинки по запросу иконка папка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321" y="3287485"/>
              <a:ext cx="3676858" cy="2876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3140321" y="3874415"/>
              <a:ext cx="3676858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/>
                <a:t>для детей</a:t>
              </a:r>
              <a:r>
                <a:rPr lang="ru-RU" sz="1400" dirty="0"/>
                <a:t>, которые не достигают к моменту поступления в школу уровня знаний и умений, близкого к нормативному, но одновременно не имеют дополнительных ограничений здоровья, препятствующих получению образования на общих </a:t>
              </a:r>
              <a:r>
                <a:rPr lang="ru-RU" sz="1400" dirty="0" smtClean="0"/>
                <a:t>условиях</a:t>
              </a:r>
              <a:endParaRPr lang="ru-RU" sz="1400" dirty="0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589563" y="3548952"/>
              <a:ext cx="375557" cy="375557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2</a:t>
              </a:r>
              <a:endParaRPr lang="ru-RU" sz="2800" b="1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5035368" y="2154329"/>
            <a:ext cx="1952708" cy="2227269"/>
            <a:chOff x="6115050" y="2373086"/>
            <a:chExt cx="2603611" cy="2068286"/>
          </a:xfrm>
        </p:grpSpPr>
        <p:pic>
          <p:nvPicPr>
            <p:cNvPr id="42" name="Picture 10" descr="Картинки по запросу иконка папка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050" y="2373086"/>
              <a:ext cx="2603611" cy="2068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6425899" y="3108645"/>
              <a:ext cx="208189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/>
                <a:t>для </a:t>
              </a:r>
              <a:r>
                <a:rPr lang="ru-RU" sz="1600" dirty="0"/>
                <a:t>детей-</a:t>
              </a:r>
              <a:r>
                <a:rPr lang="ru-RU" sz="1600" dirty="0" err="1"/>
                <a:t>аутистов</a:t>
              </a:r>
              <a:r>
                <a:rPr lang="ru-RU" sz="1600" dirty="0"/>
                <a:t> с </a:t>
              </a:r>
              <a:r>
                <a:rPr lang="ru-RU" sz="1600" dirty="0" smtClean="0"/>
                <a:t>лёгкой </a:t>
              </a:r>
              <a:r>
                <a:rPr lang="ru-RU" sz="1600" dirty="0"/>
                <a:t>умственной </a:t>
              </a:r>
              <a:r>
                <a:rPr lang="ru-RU" sz="1600" dirty="0" smtClean="0"/>
                <a:t>отсталостью</a:t>
              </a:r>
              <a:endParaRPr lang="ru-RU" sz="160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6425900" y="2502572"/>
              <a:ext cx="375557" cy="375557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3</a:t>
              </a:r>
              <a:endParaRPr lang="ru-RU" sz="2800" b="1" dirty="0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6380844" y="3593427"/>
            <a:ext cx="2511635" cy="2508583"/>
            <a:chOff x="8507793" y="3593427"/>
            <a:chExt cx="3083299" cy="2508583"/>
          </a:xfrm>
        </p:grpSpPr>
        <p:pic>
          <p:nvPicPr>
            <p:cNvPr id="43" name="Picture 10" descr="Картинки по запросу иконка папка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793" y="3593427"/>
              <a:ext cx="3083299" cy="2358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8718661" y="4286128"/>
              <a:ext cx="265419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/>
                <a:t>для детей, которые кроме </a:t>
              </a:r>
              <a:r>
                <a:rPr lang="ru-RU" sz="1400" dirty="0"/>
                <a:t>аутизма и умственной </a:t>
              </a:r>
              <a:r>
                <a:rPr lang="ru-RU" sz="1400" dirty="0" smtClean="0"/>
                <a:t>отсталости имеют </a:t>
              </a:r>
              <a:r>
                <a:rPr lang="ru-RU" sz="1400" dirty="0"/>
                <a:t>дополнительные </a:t>
              </a:r>
              <a:r>
                <a:rPr lang="ru-RU" sz="1400" dirty="0" smtClean="0"/>
                <a:t>тяжёлые </a:t>
              </a:r>
              <a:r>
                <a:rPr lang="ru-RU" sz="1400" dirty="0"/>
                <a:t>множественные нарушения </a:t>
              </a:r>
              <a:r>
                <a:rPr lang="ru-RU" sz="1400" dirty="0" smtClean="0"/>
                <a:t>развития</a:t>
              </a:r>
              <a:endParaRPr lang="ru-RU" sz="140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8904514" y="3736730"/>
              <a:ext cx="375557" cy="375557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4</a:t>
              </a:r>
              <a:endParaRPr lang="ru-RU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1858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Картинки по запросу иконка папк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9" y="3326160"/>
            <a:ext cx="1881665" cy="226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887689" y="4033816"/>
            <a:ext cx="986525" cy="1281888"/>
            <a:chOff x="1326139" y="3115428"/>
            <a:chExt cx="1781176" cy="1853966"/>
          </a:xfrm>
        </p:grpSpPr>
        <p:sp>
          <p:nvSpPr>
            <p:cNvPr id="7" name="Овал 6"/>
            <p:cNvSpPr/>
            <p:nvPr/>
          </p:nvSpPr>
          <p:spPr>
            <a:xfrm>
              <a:off x="1326140" y="3115428"/>
              <a:ext cx="1781175" cy="1853966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6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6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ru-RU" sz="1600" dirty="0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6139" y="3115429"/>
              <a:ext cx="1781175" cy="176953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Овал 9"/>
          <p:cNvSpPr/>
          <p:nvPr/>
        </p:nvSpPr>
        <p:spPr>
          <a:xfrm>
            <a:off x="2877699" y="2882888"/>
            <a:ext cx="3000580" cy="328114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70810" y="2554233"/>
            <a:ext cx="1350000" cy="54000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личный план посещения уроков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63851" y="3397116"/>
            <a:ext cx="1350000" cy="54000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сопровождающий или </a:t>
            </a:r>
            <a:r>
              <a:rPr lang="ru-RU" sz="1600" dirty="0" err="1" smtClean="0"/>
              <a:t>тьютор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82135" y="4528391"/>
            <a:ext cx="1377000" cy="72000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специальные учебники, тетради и пособия 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56694" y="5731328"/>
            <a:ext cx="1836000" cy="54000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специальные технические средства обучения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28808" y="4768992"/>
            <a:ext cx="1134000" cy="54000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специальное рабочее место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67578" y="3446100"/>
            <a:ext cx="1328738" cy="72000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дополнительные коррекционные занятия</a:t>
            </a:r>
            <a:endParaRPr lang="ru-RU" sz="1600" dirty="0"/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348522" y="865414"/>
            <a:ext cx="8303580" cy="15348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ln/>
                <a:solidFill>
                  <a:srgbClr val="6B327A"/>
                </a:solidFill>
              </a:rPr>
              <a:t> </a:t>
            </a:r>
            <a:r>
              <a:rPr lang="ru-RU" sz="3200" dirty="0" smtClean="0">
                <a:ln/>
                <a:solidFill>
                  <a:srgbClr val="6B327A"/>
                </a:solidFill>
              </a:rPr>
              <a:t>Реализация адаптивной </a:t>
            </a:r>
          </a:p>
          <a:p>
            <a:r>
              <a:rPr lang="ru-RU" sz="3200" dirty="0" smtClean="0">
                <a:ln/>
                <a:solidFill>
                  <a:srgbClr val="6B327A"/>
                </a:solidFill>
              </a:rPr>
              <a:t>общеобразовательный программы</a:t>
            </a:r>
            <a:endParaRPr lang="ru-RU" sz="3200" dirty="0">
              <a:ln/>
              <a:solidFill>
                <a:srgbClr val="6B32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3"/>
          <p:cNvSpPr txBox="1">
            <a:spLocks/>
          </p:cNvSpPr>
          <p:nvPr/>
        </p:nvSpPr>
        <p:spPr>
          <a:xfrm>
            <a:off x="160685" y="320567"/>
            <a:ext cx="8303580" cy="15348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ln/>
                <a:solidFill>
                  <a:srgbClr val="6B327A"/>
                </a:solidFill>
              </a:rPr>
              <a:t> </a:t>
            </a:r>
            <a:r>
              <a:rPr lang="ru-RU" sz="3200" dirty="0" smtClean="0">
                <a:ln/>
                <a:solidFill>
                  <a:srgbClr val="6B327A"/>
                </a:solidFill>
              </a:rPr>
              <a:t>Реализация адаптивной </a:t>
            </a:r>
          </a:p>
          <a:p>
            <a:r>
              <a:rPr lang="ru-RU" sz="3200" dirty="0" smtClean="0">
                <a:ln/>
                <a:solidFill>
                  <a:srgbClr val="6B327A"/>
                </a:solidFill>
              </a:rPr>
              <a:t>общеобразовательный программы</a:t>
            </a:r>
            <a:endParaRPr lang="ru-RU" sz="3200" dirty="0">
              <a:ln/>
              <a:solidFill>
                <a:srgbClr val="6B327A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4974" y="1593691"/>
            <a:ext cx="2187000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Изучение учебных предметов</a:t>
            </a:r>
            <a:endParaRPr lang="ru-RU" sz="1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5536" y="2564904"/>
            <a:ext cx="2665876" cy="3888432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в рамках разных программ предметы могут варьироваться;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определённые  предметы могут изучаться не в полном объёме;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появляются дополнительные предметы: логопедия, психологические занятия, уроки по социальной ориентации и др.</a:t>
            </a:r>
            <a:endParaRPr lang="ru-RU" sz="16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50827" y="1593691"/>
            <a:ext cx="2187000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Время освоения программы</a:t>
            </a:r>
            <a:endParaRPr lang="ru-RU" sz="16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32475" y="2400300"/>
            <a:ext cx="2160000" cy="3909019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обучение на </a:t>
            </a:r>
            <a:r>
              <a:rPr lang="en-US" sz="1600" dirty="0" smtClean="0"/>
              <a:t>I </a:t>
            </a:r>
            <a:r>
              <a:rPr lang="ru-RU" sz="1600" dirty="0" smtClean="0"/>
              <a:t>ступени может варьироваться </a:t>
            </a:r>
            <a:br>
              <a:rPr lang="ru-RU" sz="1600" dirty="0" smtClean="0"/>
            </a:br>
            <a:r>
              <a:rPr lang="ru-RU" sz="1600" dirty="0" smtClean="0"/>
              <a:t>от 4 до 6 лет;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/>
              <a:t>обучение на </a:t>
            </a:r>
            <a:r>
              <a:rPr lang="en-US" sz="1600" dirty="0" smtClean="0"/>
              <a:t>II </a:t>
            </a:r>
            <a:r>
              <a:rPr lang="ru-RU" sz="1600" dirty="0"/>
              <a:t>ступени может </a:t>
            </a:r>
            <a:r>
              <a:rPr lang="ru-RU" sz="1600" dirty="0" smtClean="0"/>
              <a:t>быть продлено на год, а для детей с умственной отсталостью составлять от 9 до 13 лет;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особые </a:t>
            </a:r>
            <a:r>
              <a:rPr lang="ru-RU" sz="1600" dirty="0"/>
              <a:t>условия прохождения </a:t>
            </a:r>
            <a:r>
              <a:rPr lang="ru-RU" sz="1600" dirty="0" smtClean="0"/>
              <a:t>ГИА.</a:t>
            </a:r>
            <a:endParaRPr lang="ru-RU" sz="16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82113" y="1741559"/>
            <a:ext cx="2494429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Педагогическое сопровождение</a:t>
            </a:r>
            <a:endParaRPr lang="ru-RU" sz="16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652120" y="2400301"/>
            <a:ext cx="3048128" cy="3690898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/>
              <a:t> количество детей с </a:t>
            </a:r>
            <a:r>
              <a:rPr lang="ru-RU" sz="1600" dirty="0" smtClean="0"/>
              <a:t>ОВЗ строго регламентируется;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используется технология </a:t>
            </a:r>
            <a:r>
              <a:rPr lang="ru-RU" sz="1600" dirty="0" err="1" smtClean="0"/>
              <a:t>разноуровневого</a:t>
            </a:r>
            <a:r>
              <a:rPr lang="ru-RU" sz="1600" dirty="0"/>
              <a:t> </a:t>
            </a:r>
            <a:r>
              <a:rPr lang="ru-RU" sz="1600" dirty="0" smtClean="0"/>
              <a:t>обучения, что позволяет дифференцировать </a:t>
            </a:r>
            <a:r>
              <a:rPr lang="ru-RU" sz="1600" dirty="0"/>
              <a:t>учебный материал, варьировать темп, формы и методы его </a:t>
            </a:r>
            <a:r>
              <a:rPr lang="ru-RU" sz="1600" dirty="0" smtClean="0"/>
              <a:t>изложения, </a:t>
            </a:r>
            <a:r>
              <a:rPr lang="ru-RU" sz="1600" dirty="0"/>
              <a:t>применять гибкую систему оценки </a:t>
            </a:r>
            <a:r>
              <a:rPr lang="ru-RU" sz="1600" dirty="0" smtClean="0"/>
              <a:t>знаний;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включаются задачи </a:t>
            </a:r>
            <a:r>
              <a:rPr lang="ru-RU" sz="1600" dirty="0"/>
              <a:t>на </a:t>
            </a:r>
            <a:r>
              <a:rPr lang="ru-RU" sz="1600" dirty="0" smtClean="0"/>
              <a:t>развитие мыслительных </a:t>
            </a:r>
            <a:r>
              <a:rPr lang="ru-RU" sz="1600" dirty="0"/>
              <a:t>операций и </a:t>
            </a:r>
            <a:r>
              <a:rPr lang="ru-RU" sz="1600" dirty="0" smtClean="0"/>
              <a:t>творческих способностей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0720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build="p" animBg="1"/>
      <p:bldP spid="21" grpId="0" animBg="1"/>
      <p:bldP spid="22" grpId="0" build="p" animBg="1"/>
      <p:bldP spid="23" grpId="0" animBg="1"/>
      <p:bldP spid="2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3"/>
          <p:cNvSpPr txBox="1">
            <a:spLocks/>
          </p:cNvSpPr>
          <p:nvPr/>
        </p:nvSpPr>
        <p:spPr>
          <a:xfrm>
            <a:off x="348522" y="865414"/>
            <a:ext cx="8303580" cy="15348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ln/>
                <a:solidFill>
                  <a:srgbClr val="6B327A"/>
                </a:solidFill>
              </a:rPr>
              <a:t> </a:t>
            </a:r>
            <a:r>
              <a:rPr lang="ru-RU" sz="3200" dirty="0" smtClean="0">
                <a:ln/>
                <a:solidFill>
                  <a:srgbClr val="6B327A"/>
                </a:solidFill>
              </a:rPr>
              <a:t>Виды обучения при реализации адаптивной </a:t>
            </a:r>
          </a:p>
          <a:p>
            <a:r>
              <a:rPr lang="ru-RU" sz="3200" dirty="0" smtClean="0">
                <a:ln/>
                <a:solidFill>
                  <a:srgbClr val="6B327A"/>
                </a:solidFill>
              </a:rPr>
              <a:t>общеобразовательный программы</a:t>
            </a:r>
            <a:endParaRPr lang="ru-RU" sz="3200" dirty="0">
              <a:ln/>
              <a:solidFill>
                <a:srgbClr val="6B327A"/>
              </a:solidFill>
            </a:endParaRPr>
          </a:p>
        </p:txBody>
      </p:sp>
      <p:pic>
        <p:nvPicPr>
          <p:cNvPr id="9" name="Picture 10" descr="Картинки по запросу иконка папк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9" y="3326160"/>
            <a:ext cx="1881665" cy="226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3887689" y="4033816"/>
            <a:ext cx="986525" cy="1281888"/>
            <a:chOff x="1326139" y="3115428"/>
            <a:chExt cx="1781176" cy="1853966"/>
          </a:xfrm>
        </p:grpSpPr>
        <p:sp>
          <p:nvSpPr>
            <p:cNvPr id="11" name="Овал 10"/>
            <p:cNvSpPr/>
            <p:nvPr/>
          </p:nvSpPr>
          <p:spPr>
            <a:xfrm>
              <a:off x="1326140" y="3115428"/>
              <a:ext cx="1781175" cy="1853966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6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6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ru-RU" sz="1600" dirty="0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6139" y="3115429"/>
              <a:ext cx="1781175" cy="176953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Овал 12"/>
          <p:cNvSpPr/>
          <p:nvPr/>
        </p:nvSpPr>
        <p:spPr>
          <a:xfrm>
            <a:off x="3018865" y="2882888"/>
            <a:ext cx="2736476" cy="328114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63850" y="2708920"/>
            <a:ext cx="1916462" cy="1324895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обучение </a:t>
            </a:r>
          </a:p>
          <a:p>
            <a:pPr algn="ctr"/>
            <a:r>
              <a:rPr lang="ru-RU" sz="1600" dirty="0" smtClean="0"/>
              <a:t>в образовательном учреждении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03339" y="5355590"/>
            <a:ext cx="1350000" cy="54000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обучение на дому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75656" y="5013176"/>
            <a:ext cx="1842962" cy="837251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дистанционное обучение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86180" y="3139988"/>
            <a:ext cx="1350000" cy="54000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сетевое обучение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0848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7" y="1772817"/>
            <a:ext cx="44454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Специальное оборудование для учащихся с </a:t>
            </a:r>
            <a:r>
              <a:rPr lang="ru-RU" sz="2000" b="1" dirty="0" smtClean="0"/>
              <a:t>ограниченными возможностями здоровья – </a:t>
            </a:r>
            <a:r>
              <a:rPr lang="ru-RU" sz="2000" b="1" dirty="0"/>
              <a:t>необходимая составляющая инклюзивного образования, открывающая учащимся путь к обучению вместе со своими сверстниками.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72" y="2088776"/>
            <a:ext cx="2872146" cy="245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21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Картинки по запросу Законе «Об образовании в Р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4181">
            <a:off x="6253256" y="1800143"/>
            <a:ext cx="18573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268760"/>
            <a:ext cx="49224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 </a:t>
            </a:r>
            <a:r>
              <a:rPr lang="ru-RU" sz="2800" b="1" dirty="0" smtClean="0"/>
              <a:t>Инклюзивное </a:t>
            </a:r>
            <a:r>
              <a:rPr lang="ru-RU" sz="2800" b="1" dirty="0"/>
              <a:t>образование - обеспечение равного доступа к образованию для всех обучающихся с учетом разнообразия особых образовательных потребностей и индивидуальных </a:t>
            </a:r>
            <a:r>
              <a:rPr lang="ru-RU" sz="2800" b="1" dirty="0" smtClean="0"/>
              <a:t>возможностей.</a:t>
            </a:r>
          </a:p>
          <a:p>
            <a:r>
              <a:rPr lang="ru-RU" sz="2800" b="1" dirty="0" smtClean="0"/>
              <a:t>                                                                             (Статья 2)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0729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3"/>
          <p:cNvSpPr txBox="1">
            <a:spLocks/>
          </p:cNvSpPr>
          <p:nvPr/>
        </p:nvSpPr>
        <p:spPr>
          <a:xfrm>
            <a:off x="348522" y="865414"/>
            <a:ext cx="8303580" cy="15348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ln/>
                <a:solidFill>
                  <a:srgbClr val="6B327A"/>
                </a:solidFill>
              </a:rPr>
              <a:t> </a:t>
            </a:r>
            <a:r>
              <a:rPr lang="ru-RU" sz="3200" dirty="0" smtClean="0">
                <a:ln/>
                <a:solidFill>
                  <a:srgbClr val="6B327A"/>
                </a:solidFill>
              </a:rPr>
              <a:t>Специальная среда </a:t>
            </a:r>
            <a:r>
              <a:rPr lang="ru-RU" sz="3200" dirty="0">
                <a:ln/>
                <a:solidFill>
                  <a:srgbClr val="6B327A"/>
                </a:solidFill>
              </a:rPr>
              <a:t>для учащихся с </a:t>
            </a:r>
            <a:r>
              <a:rPr lang="ru-RU" sz="3200" dirty="0" smtClean="0">
                <a:ln/>
                <a:solidFill>
                  <a:srgbClr val="6B327A"/>
                </a:solidFill>
              </a:rPr>
              <a:t>ОВЗ</a:t>
            </a:r>
            <a:endParaRPr lang="ru-RU" sz="3200" dirty="0">
              <a:ln/>
              <a:solidFill>
                <a:srgbClr val="6B327A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3207" y="2702718"/>
            <a:ext cx="2700000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ПАНДУС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98791" y="2400301"/>
            <a:ext cx="4853311" cy="3981027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/>
              <a:t>п</a:t>
            </a:r>
            <a:r>
              <a:rPr lang="ru-RU" sz="1600" dirty="0" smtClean="0"/>
              <a:t>андус </a:t>
            </a:r>
            <a:r>
              <a:rPr lang="ru-RU" sz="1600" dirty="0"/>
              <a:t>должен быть достаточно пологим (10-12 см), чтобы учащийся на коляске мог самостоятельно подниматься и спускаться по </a:t>
            </a:r>
            <a:r>
              <a:rPr lang="ru-RU" sz="1600" dirty="0" smtClean="0"/>
              <a:t>нему</a:t>
            </a:r>
            <a:r>
              <a:rPr lang="ru-RU" sz="1600" dirty="0"/>
              <a:t>;</a:t>
            </a:r>
            <a:endParaRPr lang="ru-RU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ширина </a:t>
            </a:r>
            <a:r>
              <a:rPr lang="ru-RU" sz="1600" dirty="0"/>
              <a:t>пандуса должна быть не менее 90 </a:t>
            </a:r>
            <a:r>
              <a:rPr lang="ru-RU" sz="1600" dirty="0" smtClean="0"/>
              <a:t>см;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/>
              <a:t>н</a:t>
            </a:r>
            <a:r>
              <a:rPr lang="ru-RU" sz="1600" dirty="0" smtClean="0"/>
              <a:t>еобходимыми </a:t>
            </a:r>
            <a:r>
              <a:rPr lang="ru-RU" sz="1600" dirty="0"/>
              <a:t>атрибутами пандуса являются ограждающий бортик (высота – не менее 5-8 см) и поручни (высота – 50-90 см), длина которых должна превышать длину пандуса на 30 см с каждой </a:t>
            </a:r>
            <a:r>
              <a:rPr lang="ru-RU" sz="1600" dirty="0" smtClean="0"/>
              <a:t>стороны;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/>
              <a:t>д</a:t>
            </a:r>
            <a:r>
              <a:rPr lang="ru-RU" sz="1600" dirty="0" smtClean="0"/>
              <a:t>вери </a:t>
            </a:r>
            <a:r>
              <a:rPr lang="ru-RU" sz="1600" dirty="0"/>
              <a:t>должны открываться в противоположную сторону от пандуса, иначе учащийся на коляске может скатиться вниз. </a:t>
            </a:r>
            <a:endParaRPr lang="ru-RU" sz="1600" dirty="0" smtClean="0"/>
          </a:p>
        </p:txBody>
      </p:sp>
      <p:pic>
        <p:nvPicPr>
          <p:cNvPr id="21510" name="Picture 6" descr="Картинки по запросу пандус в школ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9"/>
          <a:stretch/>
        </p:blipFill>
        <p:spPr bwMode="auto">
          <a:xfrm>
            <a:off x="782954" y="3450200"/>
            <a:ext cx="2700000" cy="2412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0793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3"/>
          <p:cNvSpPr txBox="1">
            <a:spLocks/>
          </p:cNvSpPr>
          <p:nvPr/>
        </p:nvSpPr>
        <p:spPr>
          <a:xfrm>
            <a:off x="348522" y="865414"/>
            <a:ext cx="8303580" cy="15348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ln/>
                <a:solidFill>
                  <a:srgbClr val="6B327A"/>
                </a:solidFill>
              </a:rPr>
              <a:t> Специальная среда для учащихся с ОВЗ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66484" y="2702718"/>
            <a:ext cx="2700000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ВХОД и ЛЕСТНИЦЫ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32409" y="2400301"/>
            <a:ext cx="4518215" cy="3837011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Вход </a:t>
            </a:r>
            <a:r>
              <a:rPr lang="ru-RU" sz="1600" dirty="0"/>
              <a:t>в образовательное учреждение рекомендуется оборудовать звонком для предупреждения </a:t>
            </a:r>
            <a:r>
              <a:rPr lang="ru-RU" sz="1600" dirty="0" smtClean="0"/>
              <a:t>охраны</a:t>
            </a:r>
            <a:r>
              <a:rPr lang="ru-RU" sz="1600" dirty="0"/>
              <a:t>;</a:t>
            </a:r>
            <a:endParaRPr lang="ru-RU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/>
              <a:t>Для обучающихся с нарушением зрения крайние ступени лестницы при входе в образовательное учреждение необходимо покрасить в контрастные </a:t>
            </a:r>
            <a:r>
              <a:rPr lang="ru-RU" sz="1600" dirty="0" smtClean="0"/>
              <a:t>цвета</a:t>
            </a:r>
            <a:r>
              <a:rPr lang="ru-RU" sz="1600" dirty="0"/>
              <a:t>;</a:t>
            </a:r>
            <a:endParaRPr lang="ru-RU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/>
              <a:t>л</a:t>
            </a:r>
            <a:r>
              <a:rPr lang="ru-RU" sz="1600" dirty="0" smtClean="0"/>
              <a:t>естницы </a:t>
            </a:r>
            <a:r>
              <a:rPr lang="ru-RU" sz="1600" dirty="0"/>
              <a:t>в обязательном порядке должны быть оборудованы </a:t>
            </a:r>
            <a:r>
              <a:rPr lang="ru-RU" sz="1600" dirty="0" smtClean="0"/>
              <a:t>перилами</a:t>
            </a:r>
            <a:r>
              <a:rPr lang="ru-RU" sz="1600" dirty="0"/>
              <a:t>;</a:t>
            </a:r>
            <a:endParaRPr lang="ru-RU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/>
              <a:t>д</a:t>
            </a:r>
            <a:r>
              <a:rPr lang="ru-RU" sz="1600" dirty="0" smtClean="0"/>
              <a:t>вери необходимо </a:t>
            </a:r>
            <a:r>
              <a:rPr lang="ru-RU" sz="1600" dirty="0"/>
              <a:t>сделать яркой контрастной </a:t>
            </a:r>
            <a:r>
              <a:rPr lang="ru-RU" sz="1600" dirty="0" smtClean="0"/>
              <a:t>окраски, на </a:t>
            </a:r>
            <a:r>
              <a:rPr lang="ru-RU" sz="1600" dirty="0"/>
              <a:t>стеклянных дверях яркой краской должны быть помечены открывающиеся части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" b="5058"/>
          <a:stretch/>
        </p:blipFill>
        <p:spPr bwMode="auto">
          <a:xfrm>
            <a:off x="773207" y="3451418"/>
            <a:ext cx="2700000" cy="2537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81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3"/>
          <p:cNvSpPr txBox="1">
            <a:spLocks/>
          </p:cNvSpPr>
          <p:nvPr/>
        </p:nvSpPr>
        <p:spPr>
          <a:xfrm>
            <a:off x="539552" y="97970"/>
            <a:ext cx="8303580" cy="15348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ln/>
                <a:solidFill>
                  <a:srgbClr val="6B327A"/>
                </a:solidFill>
              </a:rPr>
              <a:t> Специальная среда для учащихся с ОВЗ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3207" y="2662234"/>
            <a:ext cx="2700000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КОРИДОРЫ и ЛЕСТНИЦЫ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78624" y="1340769"/>
            <a:ext cx="4969840" cy="485824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/>
              <a:t>к</a:t>
            </a:r>
            <a:r>
              <a:rPr lang="ru-RU" sz="1600" dirty="0" smtClean="0"/>
              <a:t>оридоры </a:t>
            </a:r>
            <a:r>
              <a:rPr lang="ru-RU" sz="1600" dirty="0"/>
              <a:t>по всему периметру образовательного учреждения необходимо оснастить </a:t>
            </a:r>
            <a:r>
              <a:rPr lang="ru-RU" sz="1600" dirty="0" smtClean="0"/>
              <a:t>поручнями;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/>
              <a:t>ш</a:t>
            </a:r>
            <a:r>
              <a:rPr lang="ru-RU" sz="1600" dirty="0" smtClean="0"/>
              <a:t>ирина </a:t>
            </a:r>
            <a:r>
              <a:rPr lang="ru-RU" sz="1600" dirty="0"/>
              <a:t>дверных </a:t>
            </a:r>
            <a:r>
              <a:rPr lang="ru-RU" sz="1600" dirty="0" smtClean="0"/>
              <a:t>проёмов </a:t>
            </a:r>
            <a:r>
              <a:rPr lang="ru-RU" sz="1600" dirty="0"/>
              <a:t>должна быть не менее 80-85 см, иначе учащийся на инвалидной коляске через </a:t>
            </a:r>
            <a:r>
              <a:rPr lang="ru-RU" sz="1600" dirty="0" smtClean="0"/>
              <a:t>неё </a:t>
            </a:r>
            <a:r>
              <a:rPr lang="ru-RU" sz="1600" dirty="0"/>
              <a:t>не </a:t>
            </a:r>
            <a:r>
              <a:rPr lang="ru-RU" sz="1600" dirty="0" smtClean="0"/>
              <a:t>пройдёт;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/>
              <a:t>в</a:t>
            </a:r>
            <a:r>
              <a:rPr lang="ru-RU" sz="1600" dirty="0" smtClean="0"/>
              <a:t> здании </a:t>
            </a:r>
            <a:r>
              <a:rPr lang="ru-RU" sz="1600" dirty="0"/>
              <a:t>должен быть предусмотрен хотя бы один </a:t>
            </a:r>
            <a:r>
              <a:rPr lang="ru-RU" sz="1600" dirty="0" smtClean="0"/>
              <a:t>лифт, </a:t>
            </a:r>
            <a:r>
              <a:rPr lang="ru-RU" sz="1600" dirty="0"/>
              <a:t>а также </a:t>
            </a:r>
            <a:r>
              <a:rPr lang="ru-RU" sz="1600" dirty="0" smtClean="0"/>
              <a:t>подъёмники </a:t>
            </a:r>
            <a:r>
              <a:rPr lang="ru-RU" sz="1600" dirty="0"/>
              <a:t>на </a:t>
            </a:r>
            <a:r>
              <a:rPr lang="ru-RU" sz="1600" dirty="0" smtClean="0"/>
              <a:t>лестницах;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/>
              <a:t>р</a:t>
            </a:r>
            <a:r>
              <a:rPr lang="ru-RU" sz="1600" dirty="0" smtClean="0"/>
              <a:t>азнообразное </a:t>
            </a:r>
            <a:r>
              <a:rPr lang="ru-RU" sz="1600" dirty="0"/>
              <a:t>рельефное покрытие полов: при смене направления меняется и рельеф </a:t>
            </a:r>
            <a:r>
              <a:rPr lang="ru-RU" sz="1600" dirty="0" smtClean="0"/>
              <a:t>пола</a:t>
            </a:r>
            <a:r>
              <a:rPr lang="ru-RU" sz="1600" dirty="0"/>
              <a:t>;</a:t>
            </a:r>
            <a:endParaRPr lang="ru-RU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крайние </a:t>
            </a:r>
            <a:r>
              <a:rPr lang="ru-RU" sz="1600" dirty="0"/>
              <a:t>ступени внутри учреждения, как и при входе, нужно покрасть в яркие контрастные цвета и оборудовать </a:t>
            </a:r>
            <a:r>
              <a:rPr lang="ru-RU" sz="1600" dirty="0" smtClean="0"/>
              <a:t>перилами.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/>
              <a:t>н</a:t>
            </a:r>
            <a:r>
              <a:rPr lang="ru-RU" sz="1600" dirty="0" smtClean="0"/>
              <a:t>азвания </a:t>
            </a:r>
            <a:r>
              <a:rPr lang="ru-RU" sz="1600" dirty="0"/>
              <a:t>аудиторий должны быть написаны на табличках крупным шрифтом контрастных </a:t>
            </a:r>
            <a:r>
              <a:rPr lang="ru-RU" sz="1600" dirty="0" smtClean="0"/>
              <a:t>цветов и дублированы  </a:t>
            </a:r>
            <a:r>
              <a:rPr lang="ru-RU" sz="1600" dirty="0"/>
              <a:t>шрифтом Брайля.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1" y="3430095"/>
            <a:ext cx="2700000" cy="2194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3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3"/>
          <p:cNvSpPr txBox="1">
            <a:spLocks/>
          </p:cNvSpPr>
          <p:nvPr/>
        </p:nvSpPr>
        <p:spPr>
          <a:xfrm>
            <a:off x="348522" y="865414"/>
            <a:ext cx="8303580" cy="15348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ln/>
                <a:solidFill>
                  <a:srgbClr val="6B327A"/>
                </a:solidFill>
              </a:rPr>
              <a:t> Специальная среда для учащихся с ОВЗ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3210" y="2690185"/>
            <a:ext cx="2700000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СТОЛОВАЯ и БУФЕТ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12233" y="2400301"/>
            <a:ext cx="4518221" cy="2996453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в </a:t>
            </a:r>
            <a:r>
              <a:rPr lang="ru-RU" sz="1600" dirty="0"/>
              <a:t>столовой </a:t>
            </a:r>
            <a:r>
              <a:rPr lang="ru-RU" sz="1600" dirty="0" smtClean="0"/>
              <a:t>для детей с ОВЗ </a:t>
            </a:r>
            <a:r>
              <a:rPr lang="ru-RU" sz="1600" dirty="0"/>
              <a:t>следует предусмотреть непроходную </a:t>
            </a:r>
            <a:r>
              <a:rPr lang="ru-RU" sz="1600" dirty="0" smtClean="0"/>
              <a:t>зону;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ширину </a:t>
            </a:r>
            <a:r>
              <a:rPr lang="ru-RU" sz="1600" dirty="0"/>
              <a:t>прохода между столами для свободного передвижения на инвалидной коляске рекомендуется увеличить до 1,1 </a:t>
            </a:r>
            <a:r>
              <a:rPr lang="ru-RU" sz="1600" dirty="0" smtClean="0"/>
              <a:t>м;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желательно</a:t>
            </a:r>
            <a:r>
              <a:rPr lang="ru-RU" sz="1600" dirty="0"/>
              <a:t>, чтобы </a:t>
            </a:r>
            <a:r>
              <a:rPr lang="ru-RU" sz="1600" dirty="0" smtClean="0"/>
              <a:t>обеденные </a:t>
            </a:r>
            <a:r>
              <a:rPr lang="ru-RU" sz="1600" dirty="0"/>
              <a:t>столы находились в непосредственной близости от буфетной </a:t>
            </a:r>
            <a:r>
              <a:rPr lang="ru-RU" sz="1600" dirty="0" smtClean="0"/>
              <a:t>стойки; </a:t>
            </a:r>
            <a:endParaRPr lang="ru-RU" sz="16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/>
              <a:t>н</a:t>
            </a:r>
            <a:r>
              <a:rPr lang="ru-RU" sz="1600" dirty="0" smtClean="0"/>
              <a:t>ежелательно учащихся  с ОВЗ отделять от </a:t>
            </a:r>
            <a:r>
              <a:rPr lang="ru-RU" sz="1600" dirty="0"/>
              <a:t>остальных.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3" y="3442448"/>
            <a:ext cx="2700000" cy="2308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79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3"/>
          <p:cNvSpPr txBox="1">
            <a:spLocks/>
          </p:cNvSpPr>
          <p:nvPr/>
        </p:nvSpPr>
        <p:spPr>
          <a:xfrm>
            <a:off x="348522" y="865414"/>
            <a:ext cx="8303580" cy="15348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ln/>
                <a:solidFill>
                  <a:srgbClr val="6B327A"/>
                </a:solidFill>
              </a:rPr>
              <a:t> Специальная среда для учащихся с ОВЗ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3210" y="2690185"/>
            <a:ext cx="2700000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ТУАЛЕТНАЯ  КАБИНКА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98795" y="2276872"/>
            <a:ext cx="4787152" cy="3598643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ширина </a:t>
            </a:r>
            <a:r>
              <a:rPr lang="ru-RU" sz="1600" dirty="0"/>
              <a:t>двери </a:t>
            </a:r>
            <a:r>
              <a:rPr lang="ru-RU" sz="1600" dirty="0" smtClean="0"/>
              <a:t>не менее </a:t>
            </a:r>
            <a:r>
              <a:rPr lang="ru-RU" sz="1600" dirty="0"/>
              <a:t>90 </a:t>
            </a:r>
            <a:r>
              <a:rPr lang="ru-RU" sz="1600" dirty="0" smtClean="0"/>
              <a:t>см;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с </a:t>
            </a:r>
            <a:r>
              <a:rPr lang="ru-RU" sz="1600" dirty="0"/>
              <a:t>одной из сторон унитаза должна быть предусмотрена свободная площадь для размещения кресла-коляски </a:t>
            </a:r>
            <a:r>
              <a:rPr lang="ru-RU" sz="1600" dirty="0" smtClean="0"/>
              <a:t> и  </a:t>
            </a:r>
            <a:r>
              <a:rPr lang="ru-RU" sz="1600" dirty="0"/>
              <a:t>обеспечения возможности пересадки из кресла на </a:t>
            </a:r>
            <a:r>
              <a:rPr lang="ru-RU" sz="1600" dirty="0" smtClean="0"/>
              <a:t>унитаз;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кабина </a:t>
            </a:r>
            <a:r>
              <a:rPr lang="ru-RU" sz="1600" dirty="0"/>
              <a:t>должна быть оборудована поручнями, штангами, подвесными трапециями и т.д. </a:t>
            </a:r>
            <a:endParaRPr lang="ru-RU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все элементы </a:t>
            </a:r>
            <a:r>
              <a:rPr lang="ru-RU" sz="1600" dirty="0"/>
              <a:t>должны быть прочно </a:t>
            </a:r>
            <a:r>
              <a:rPr lang="ru-RU" sz="1600" dirty="0" smtClean="0"/>
              <a:t>закреплены;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на высоте </a:t>
            </a:r>
            <a:r>
              <a:rPr lang="ru-RU" sz="1600" dirty="0"/>
              <a:t>80 см от </a:t>
            </a:r>
            <a:r>
              <a:rPr lang="ru-RU" sz="1600" dirty="0" smtClean="0"/>
              <a:t>пола должны быть расположены раковина, нижний </a:t>
            </a:r>
            <a:r>
              <a:rPr lang="ru-RU" sz="1600" dirty="0"/>
              <a:t>край зеркала и электрического прибора для сушки рук, полотенце и туалетная </a:t>
            </a:r>
            <a:r>
              <a:rPr lang="ru-RU" sz="1600" dirty="0" smtClean="0"/>
              <a:t>бумага. </a:t>
            </a:r>
            <a:endParaRPr lang="ru-RU" sz="1600" dirty="0"/>
          </a:p>
        </p:txBody>
      </p:sp>
      <p:pic>
        <p:nvPicPr>
          <p:cNvPr id="2662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14669" r="1743" b="2656"/>
          <a:stretch/>
        </p:blipFill>
        <p:spPr bwMode="auto">
          <a:xfrm>
            <a:off x="773210" y="3451412"/>
            <a:ext cx="2700000" cy="2277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052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3"/>
          <p:cNvSpPr txBox="1">
            <a:spLocks/>
          </p:cNvSpPr>
          <p:nvPr/>
        </p:nvSpPr>
        <p:spPr>
          <a:xfrm>
            <a:off x="348522" y="865414"/>
            <a:ext cx="8303580" cy="15348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ln/>
                <a:solidFill>
                  <a:srgbClr val="6B327A"/>
                </a:solidFill>
              </a:rPr>
              <a:t> Специальная среда для учащихся с ОВЗ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66487" y="2708115"/>
            <a:ext cx="2700000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БИБЛИОТЕКА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92054" y="2400301"/>
            <a:ext cx="4551847" cy="3480547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/>
              <a:t> </a:t>
            </a:r>
            <a:r>
              <a:rPr lang="ru-RU" sz="1600" dirty="0" smtClean="0"/>
              <a:t>в читальном </a:t>
            </a:r>
            <a:r>
              <a:rPr lang="ru-RU" sz="1600" dirty="0"/>
              <a:t>зале </a:t>
            </a:r>
            <a:r>
              <a:rPr lang="ru-RU" sz="1600" dirty="0" smtClean="0"/>
              <a:t>часть </a:t>
            </a:r>
            <a:r>
              <a:rPr lang="ru-RU" sz="1600" dirty="0"/>
              <a:t>кафедры выдачи книг необходимо понизить до уровня </a:t>
            </a:r>
            <a:r>
              <a:rPr lang="ru-RU" sz="1600" dirty="0" smtClean="0"/>
              <a:t> 70 см;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несколько </a:t>
            </a:r>
            <a:r>
              <a:rPr lang="ru-RU" sz="1600" dirty="0"/>
              <a:t>столов также нужно сделать на </a:t>
            </a:r>
            <a:r>
              <a:rPr lang="ru-RU" sz="1600" dirty="0" smtClean="0"/>
              <a:t>высоте 70 см;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книги</a:t>
            </a:r>
            <a:r>
              <a:rPr lang="ru-RU" sz="1600" dirty="0"/>
              <a:t>, находящиеся в открытом доступе, и картотеку рекомендуется располагать в пределах зоны досягаемости (вытянутой руки) человека на коляске, то есть не выше 1,2 м при ширине прохода у стеллажей или у картотеки не </a:t>
            </a:r>
            <a:r>
              <a:rPr lang="ru-RU" sz="1600" dirty="0" smtClean="0"/>
              <a:t>менее</a:t>
            </a:r>
            <a:br>
              <a:rPr lang="ru-RU" sz="1600" dirty="0" smtClean="0"/>
            </a:br>
            <a:r>
              <a:rPr lang="ru-RU" sz="1600" dirty="0" smtClean="0"/>
              <a:t>1,1м. 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27650" name="Picture 2" descr="Картинки по запросу библиотека ДЛЯ ИНВАЛИДОВ-КОЛЯСОЧНИК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8"/>
          <a:stretch/>
        </p:blipFill>
        <p:spPr bwMode="auto">
          <a:xfrm flipH="1">
            <a:off x="773210" y="3459544"/>
            <a:ext cx="2700000" cy="2421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828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3"/>
          <p:cNvSpPr txBox="1">
            <a:spLocks/>
          </p:cNvSpPr>
          <p:nvPr/>
        </p:nvSpPr>
        <p:spPr>
          <a:xfrm>
            <a:off x="348522" y="865414"/>
            <a:ext cx="8303580" cy="15348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ln/>
                <a:solidFill>
                  <a:srgbClr val="6B327A"/>
                </a:solidFill>
              </a:rPr>
              <a:t> Специальная среда для учащихся с ОВЗ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65174" y="1988841"/>
            <a:ext cx="4598895" cy="4464496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/>
              <a:t>У</a:t>
            </a:r>
            <a:r>
              <a:rPr lang="ru-RU" sz="1600" b="1" dirty="0" smtClean="0"/>
              <a:t>чебное место  </a:t>
            </a:r>
            <a:r>
              <a:rPr lang="ru-RU" sz="1600" b="1" dirty="0"/>
              <a:t>обучающихся с </a:t>
            </a:r>
            <a:r>
              <a:rPr lang="ru-RU" sz="1600" b="1" dirty="0" smtClean="0"/>
              <a:t>нарушением </a:t>
            </a:r>
            <a:r>
              <a:rPr lang="ru-RU" sz="1600" b="1" dirty="0"/>
              <a:t>опорно-двигательного </a:t>
            </a:r>
            <a:r>
              <a:rPr lang="ru-RU" sz="1600" b="1" dirty="0" smtClean="0"/>
              <a:t>аппарата: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 минимальный </a:t>
            </a:r>
            <a:r>
              <a:rPr lang="ru-RU" sz="1600" dirty="0"/>
              <a:t>размер зоны учебного места </a:t>
            </a:r>
            <a:r>
              <a:rPr lang="ru-RU" sz="1600" dirty="0" smtClean="0"/>
              <a:t>для учащегося на коляске – </a:t>
            </a:r>
            <a:r>
              <a:rPr lang="ru-RU" sz="1600" dirty="0"/>
              <a:t>1,5х1,5 </a:t>
            </a:r>
            <a:r>
              <a:rPr lang="ru-RU" sz="1600" dirty="0" smtClean="0"/>
              <a:t>м;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следует </a:t>
            </a:r>
            <a:r>
              <a:rPr lang="ru-RU" sz="1600" dirty="0"/>
              <a:t>предусмотреть дополнительное пространство для хранения инвалидной коляски (если учащийся пересаживается с </a:t>
            </a:r>
            <a:r>
              <a:rPr lang="ru-RU" sz="1600" dirty="0" smtClean="0"/>
              <a:t>неё </a:t>
            </a:r>
            <a:r>
              <a:rPr lang="ru-RU" sz="1600" dirty="0"/>
              <a:t>на стул), костылей, тростей и т.д</a:t>
            </a:r>
            <a:r>
              <a:rPr lang="ru-RU" sz="1600" dirty="0" smtClean="0"/>
              <a:t>.;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ширина </a:t>
            </a:r>
            <a:r>
              <a:rPr lang="ru-RU" sz="1600" dirty="0"/>
              <a:t>прохода между рядами столов </a:t>
            </a:r>
            <a:r>
              <a:rPr lang="ru-RU" sz="1600" dirty="0" smtClean="0"/>
              <a:t>должна </a:t>
            </a:r>
            <a:r>
              <a:rPr lang="ru-RU" sz="1600" dirty="0"/>
              <a:t>быть не менее 90 </a:t>
            </a:r>
            <a:r>
              <a:rPr lang="ru-RU" sz="1600" dirty="0" smtClean="0"/>
              <a:t>см;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свободный </a:t>
            </a:r>
            <a:r>
              <a:rPr lang="ru-RU" sz="1600" dirty="0"/>
              <a:t>проход около </a:t>
            </a:r>
            <a:r>
              <a:rPr lang="ru-RU" sz="1600" dirty="0" smtClean="0"/>
              <a:t>доски;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если в аудитории </a:t>
            </a:r>
            <a:r>
              <a:rPr lang="ru-RU" sz="1600" dirty="0"/>
              <a:t>доска или какое-либо оборудование находится на возвышении, это возвышение необходимо оборудовать съездом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230" y="3441891"/>
            <a:ext cx="2700000" cy="2492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793375" y="2696467"/>
            <a:ext cx="2700000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УЧЕБНОЕ МЕСТО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859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3"/>
          <p:cNvSpPr txBox="1">
            <a:spLocks/>
          </p:cNvSpPr>
          <p:nvPr/>
        </p:nvSpPr>
        <p:spPr>
          <a:xfrm>
            <a:off x="377300" y="132111"/>
            <a:ext cx="8303580" cy="15348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ln/>
                <a:solidFill>
                  <a:srgbClr val="6B327A"/>
                </a:solidFill>
              </a:rPr>
              <a:t> Специальная среда для учащихся с ОВЗ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93375" y="2696467"/>
            <a:ext cx="2700000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УЧЕБНОЕ МЕСТО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3376" y="1484784"/>
            <a:ext cx="4870694" cy="5040559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/>
              <a:t>Учебное место  обучающихся с </a:t>
            </a:r>
            <a:r>
              <a:rPr lang="ru-RU" sz="1600" b="1" dirty="0" smtClean="0"/>
              <a:t>нарушением зрения:</a:t>
            </a:r>
            <a:endParaRPr lang="ru-RU" sz="16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учебное место должно быть одноместным, выделенным </a:t>
            </a:r>
            <a:r>
              <a:rPr lang="ru-RU" sz="1600" dirty="0"/>
              <a:t>из общей площади помещения рельефной фактурой или ковровым покрытием поверхности </a:t>
            </a:r>
            <a:r>
              <a:rPr lang="ru-RU" sz="1600" dirty="0" smtClean="0"/>
              <a:t>пола;</a:t>
            </a:r>
            <a:endParaRPr lang="ru-RU" sz="16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dirty="0"/>
              <a:t>уделить внимание освещению рабочего места, за которым сидит обучающийся с плохим зрением и помнить, что написанное на доске нужно озвучивать для того, чтобы он смог получить </a:t>
            </a:r>
            <a:r>
              <a:rPr lang="ru-RU" sz="1600" dirty="0" smtClean="0"/>
              <a:t>информацию;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учебное </a:t>
            </a:r>
            <a:r>
              <a:rPr lang="ru-RU" sz="1600" dirty="0"/>
              <a:t>место </a:t>
            </a:r>
            <a:r>
              <a:rPr lang="ru-RU" sz="1600" dirty="0" smtClean="0"/>
              <a:t>должно </a:t>
            </a:r>
            <a:r>
              <a:rPr lang="ru-RU" sz="1600" dirty="0"/>
              <a:t>находиться в первых рядах от преподавательского стола и рядом с </a:t>
            </a:r>
            <a:r>
              <a:rPr lang="ru-RU" sz="1600" dirty="0" smtClean="0"/>
              <a:t>окном</a:t>
            </a:r>
            <a:r>
              <a:rPr lang="ru-RU" sz="1600" dirty="0"/>
              <a:t>;</a:t>
            </a:r>
            <a:endParaRPr lang="ru-RU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/>
              <a:t>п</a:t>
            </a:r>
            <a:r>
              <a:rPr lang="ru-RU" sz="1600" dirty="0" smtClean="0"/>
              <a:t>ри лекционной </a:t>
            </a:r>
            <a:r>
              <a:rPr lang="ru-RU" sz="1600" dirty="0"/>
              <a:t>форма занятий, учащемуся с плохим зрением или незрячему следует разрешить пользоваться </a:t>
            </a:r>
            <a:r>
              <a:rPr lang="ru-RU" sz="1600" dirty="0" smtClean="0"/>
              <a:t>диктофоном;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использовать рельефные пособия. </a:t>
            </a:r>
            <a:endParaRPr lang="ru-RU" sz="16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5"/>
          <a:stretch/>
        </p:blipFill>
        <p:spPr bwMode="auto">
          <a:xfrm>
            <a:off x="793375" y="3464299"/>
            <a:ext cx="2700000" cy="2171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85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3"/>
          <p:cNvSpPr txBox="1">
            <a:spLocks/>
          </p:cNvSpPr>
          <p:nvPr/>
        </p:nvSpPr>
        <p:spPr>
          <a:xfrm>
            <a:off x="348522" y="865414"/>
            <a:ext cx="8303580" cy="15348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ln/>
                <a:solidFill>
                  <a:srgbClr val="6B327A"/>
                </a:solidFill>
              </a:rPr>
              <a:t> Специальная среда для учащихся с ОВЗ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93375" y="2696467"/>
            <a:ext cx="2700000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ТЕРРИТОРИЯ 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12240" y="2400301"/>
            <a:ext cx="4545107" cy="3692995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ровное</a:t>
            </a:r>
            <a:r>
              <a:rPr lang="ru-RU" sz="1600" dirty="0"/>
              <a:t>, нескользкое асфальтированное покрытие пешеходных </a:t>
            </a:r>
            <a:r>
              <a:rPr lang="ru-RU" sz="1600" dirty="0" smtClean="0"/>
              <a:t>дорожек;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/>
              <a:t>и</a:t>
            </a:r>
            <a:r>
              <a:rPr lang="ru-RU" sz="1600" dirty="0" smtClean="0"/>
              <a:t>меющиеся </a:t>
            </a:r>
            <a:r>
              <a:rPr lang="ru-RU" sz="1600" dirty="0"/>
              <a:t>на пути небольшие перепады уровней должны быть </a:t>
            </a:r>
            <a:r>
              <a:rPr lang="ru-RU" sz="1600" dirty="0" smtClean="0"/>
              <a:t>сглажены;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Рёбра </a:t>
            </a:r>
            <a:r>
              <a:rPr lang="ru-RU" sz="1600" dirty="0"/>
              <a:t>решеток на пешеходных дорожках должны располагаться перпендикулярно направлению движения и на расстоянии друг от друга не более 1,3 </a:t>
            </a:r>
            <a:r>
              <a:rPr lang="ru-RU" sz="1600" dirty="0" smtClean="0"/>
              <a:t>см;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в </a:t>
            </a:r>
            <a:r>
              <a:rPr lang="ru-RU" sz="1600" dirty="0"/>
              <a:t>нескольких местах с бордюрного камня тротуара должен быть устроен съезд шириной не менее 90 </a:t>
            </a:r>
            <a:r>
              <a:rPr lang="ru-RU" sz="1600" dirty="0" smtClean="0"/>
              <a:t>см;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оптимальными </a:t>
            </a:r>
            <a:r>
              <a:rPr lang="ru-RU" sz="1600" dirty="0"/>
              <a:t>для маркировки считаются ярко-желтый, ярко-оранжевый и ярко-красный цвета.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5" y="3481527"/>
            <a:ext cx="2700000" cy="210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3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3"/>
          <p:cNvSpPr txBox="1">
            <a:spLocks/>
          </p:cNvSpPr>
          <p:nvPr/>
        </p:nvSpPr>
        <p:spPr>
          <a:xfrm>
            <a:off x="343961" y="404664"/>
            <a:ext cx="8504718" cy="15348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ln/>
                <a:solidFill>
                  <a:srgbClr val="6B327A"/>
                </a:solidFill>
              </a:rPr>
              <a:t> </a:t>
            </a:r>
            <a:r>
              <a:rPr lang="ru-RU" sz="3200" dirty="0" smtClean="0">
                <a:ln/>
                <a:solidFill>
                  <a:srgbClr val="6B327A"/>
                </a:solidFill>
              </a:rPr>
              <a:t>Педагог инклюзивного образования</a:t>
            </a:r>
            <a:endParaRPr lang="ru-RU" sz="3200" dirty="0">
              <a:ln/>
              <a:solidFill>
                <a:srgbClr val="6B327A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89222" y="3241460"/>
            <a:ext cx="1400749" cy="1813924"/>
            <a:chOff x="891324" y="3080007"/>
            <a:chExt cx="2321374" cy="2153955"/>
          </a:xfrm>
        </p:grpSpPr>
        <p:sp>
          <p:nvSpPr>
            <p:cNvPr id="7" name="Овал 6"/>
            <p:cNvSpPr/>
            <p:nvPr/>
          </p:nvSpPr>
          <p:spPr>
            <a:xfrm>
              <a:off x="891324" y="3080007"/>
              <a:ext cx="2321374" cy="215395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6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6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ru-RU" sz="1600" dirty="0"/>
            </a:p>
          </p:txBody>
        </p:sp>
        <p:pic>
          <p:nvPicPr>
            <p:cNvPr id="32770" name="Picture 2" descr="Картинки по запросу учитель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94366" y="3424518"/>
              <a:ext cx="1721470" cy="1470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Скругленный прямоугольник 7"/>
          <p:cNvSpPr/>
          <p:nvPr/>
        </p:nvSpPr>
        <p:spPr>
          <a:xfrm>
            <a:off x="1955491" y="1819049"/>
            <a:ext cx="2295000" cy="751076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предметно-ориентированные компетенции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07832" y="2787635"/>
            <a:ext cx="2295000" cy="751076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социально-личностные</a:t>
            </a:r>
          </a:p>
          <a:p>
            <a:pPr algn="ctr"/>
            <a:r>
              <a:rPr lang="ru-RU" dirty="0" smtClean="0"/>
              <a:t>компетенции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89971" y="4167656"/>
            <a:ext cx="2295000" cy="751076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психолого-педагогические компетенции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69049" y="1742603"/>
            <a:ext cx="3837571" cy="615968"/>
          </a:xfrm>
          <a:prstGeom prst="roundRect">
            <a:avLst/>
          </a:prstGeom>
          <a:gradFill>
            <a:gsLst>
              <a:gs pos="32000">
                <a:schemeClr val="accent5">
                  <a:tint val="60000"/>
                  <a:lumMod val="110000"/>
                </a:schemeClr>
              </a:gs>
              <a:gs pos="100000">
                <a:schemeClr val="accent5">
                  <a:tint val="82000"/>
                  <a:alpha val="26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качественное обучение и воспитание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69048" y="2358571"/>
            <a:ext cx="3832635" cy="4310789"/>
          </a:xfrm>
          <a:prstGeom prst="roundRect">
            <a:avLst/>
          </a:prstGeom>
          <a:gradFill>
            <a:gsLst>
              <a:gs pos="80000">
                <a:schemeClr val="accent5">
                  <a:tint val="60000"/>
                  <a:lumMod val="110000"/>
                  <a:alpha val="26000"/>
                </a:schemeClr>
              </a:gs>
              <a:gs pos="100000">
                <a:schemeClr val="accent5">
                  <a:tint val="82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полноценное развитие детей с </a:t>
            </a:r>
            <a:endParaRPr lang="ru-RU" dirty="0" smtClean="0"/>
          </a:p>
          <a:p>
            <a:r>
              <a:rPr lang="ru-RU" dirty="0" smtClean="0"/>
              <a:t>1) разнообразными </a:t>
            </a:r>
            <a:r>
              <a:rPr lang="ru-RU" dirty="0"/>
              <a:t>образовательными потребностями и возможностями: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одарёнными (со способностями </a:t>
            </a:r>
            <a:r>
              <a:rPr lang="ru-RU" dirty="0"/>
              <a:t>в конкретной </a:t>
            </a:r>
            <a:r>
              <a:rPr lang="ru-RU" dirty="0" smtClean="0"/>
              <a:t>области);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высокоразвитыми </a:t>
            </a:r>
            <a:r>
              <a:rPr lang="ru-RU" dirty="0"/>
              <a:t>интеллектуальными </a:t>
            </a:r>
            <a:r>
              <a:rPr lang="ru-RU" dirty="0" smtClean="0"/>
              <a:t>способностями;</a:t>
            </a:r>
          </a:p>
          <a:p>
            <a:r>
              <a:rPr lang="ru-RU" dirty="0" smtClean="0"/>
              <a:t>2) принадлежностью </a:t>
            </a:r>
            <a:r>
              <a:rPr lang="ru-RU" dirty="0"/>
              <a:t>к разным культурам и </a:t>
            </a:r>
            <a:r>
              <a:rPr lang="ru-RU" dirty="0" smtClean="0"/>
              <a:t>религиям;</a:t>
            </a:r>
          </a:p>
          <a:p>
            <a:r>
              <a:rPr lang="ru-RU" dirty="0" smtClean="0"/>
              <a:t>3) </a:t>
            </a:r>
            <a:r>
              <a:rPr lang="ru-RU" dirty="0"/>
              <a:t>особенностями психофизического развития.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4390822" y="2050587"/>
            <a:ext cx="313718" cy="288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402832" y="3097460"/>
            <a:ext cx="313718" cy="288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390822" y="4368654"/>
            <a:ext cx="313718" cy="288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25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build="p" animBg="1"/>
      <p:bldP spid="4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2836" y="4548250"/>
            <a:ext cx="2725387" cy="93815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Фаттахов </a:t>
            </a:r>
            <a:r>
              <a:rPr lang="ru-RU" b="1" dirty="0" err="1">
                <a:solidFill>
                  <a:schemeClr val="tx1"/>
                </a:solidFill>
              </a:rPr>
              <a:t>Энгель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Навапович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smtClean="0">
                <a:solidFill>
                  <a:schemeClr val="tx1"/>
                </a:solidFill>
              </a:rPr>
              <a:t>министр </a:t>
            </a:r>
            <a:r>
              <a:rPr lang="ru-RU" dirty="0">
                <a:solidFill>
                  <a:schemeClr val="tx1"/>
                </a:solidFill>
              </a:rPr>
              <a:t>образования и науки Республики </a:t>
            </a:r>
            <a:r>
              <a:rPr lang="ru-RU" dirty="0" smtClean="0">
                <a:solidFill>
                  <a:schemeClr val="tx1"/>
                </a:solidFill>
              </a:rPr>
              <a:t>Татарстан)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652" y="1842654"/>
            <a:ext cx="155733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21677" y="2192998"/>
            <a:ext cx="42127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Инклюзивное образование в эпоху информационного общества — это, действительно, реальный путь в будущее, где смогут учиться все, всегда, всю жизнь, для себя и для общества, создавать на основе знаний новое качество жизни людей </a:t>
            </a:r>
            <a:r>
              <a:rPr lang="ru-RU" sz="2400" i="1" dirty="0" smtClean="0"/>
              <a:t>планеты.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50623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1443" y="2140964"/>
            <a:ext cx="40467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Важнейшим условием развития инклюзивного </a:t>
            </a:r>
            <a:r>
              <a:rPr lang="ru-RU" sz="2000" dirty="0" smtClean="0"/>
              <a:t>образования выступает наличие высокопрофессиональных кадров, обладающих </a:t>
            </a:r>
            <a:r>
              <a:rPr lang="ru-RU" sz="2000" dirty="0"/>
              <a:t>компетентностью в </a:t>
            </a:r>
            <a:r>
              <a:rPr lang="ru-RU" sz="2000" dirty="0" smtClean="0"/>
              <a:t>области инклюзивной педагогической деятельности. В этой связи повышаются требования к устоявшейся системе </a:t>
            </a:r>
            <a:r>
              <a:rPr lang="ru-RU" sz="2000" dirty="0"/>
              <a:t>профессиональных компетенций педагогов. </a:t>
            </a: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149" y="1985321"/>
            <a:ext cx="3571875" cy="283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2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3"/>
          <p:cNvSpPr txBox="1">
            <a:spLocks/>
          </p:cNvSpPr>
          <p:nvPr/>
        </p:nvSpPr>
        <p:spPr>
          <a:xfrm>
            <a:off x="622259" y="1437544"/>
            <a:ext cx="4382621" cy="15348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ln/>
                <a:solidFill>
                  <a:srgbClr val="6B327A"/>
                </a:solidFill>
              </a:rPr>
              <a:t> </a:t>
            </a:r>
            <a:r>
              <a:rPr lang="ru-RU" sz="3200" dirty="0" smtClean="0">
                <a:ln/>
                <a:solidFill>
                  <a:srgbClr val="6B327A"/>
                </a:solidFill>
              </a:rPr>
              <a:t>Компетенций </a:t>
            </a:r>
            <a:r>
              <a:rPr lang="ru-RU" sz="3200" dirty="0">
                <a:ln/>
                <a:solidFill>
                  <a:srgbClr val="6B327A"/>
                </a:solidFill>
              </a:rPr>
              <a:t>в сфере инклюзивной педагогической </a:t>
            </a:r>
            <a:r>
              <a:rPr lang="ru-RU" sz="3200" dirty="0" smtClean="0">
                <a:ln/>
                <a:solidFill>
                  <a:srgbClr val="6B327A"/>
                </a:solidFill>
              </a:rPr>
              <a:t>деятельности </a:t>
            </a:r>
            <a:endParaRPr lang="ru-RU" sz="3200" dirty="0">
              <a:ln/>
              <a:solidFill>
                <a:srgbClr val="6B327A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7670" y="3125289"/>
            <a:ext cx="70233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I. </a:t>
            </a:r>
            <a:r>
              <a:rPr lang="ru-RU" b="1" dirty="0" smtClean="0"/>
              <a:t>Должен </a:t>
            </a:r>
            <a:r>
              <a:rPr lang="ru-RU" b="1" dirty="0"/>
              <a:t>быть приверженцем идей гуманистической психологии и педагогики; </a:t>
            </a:r>
            <a:r>
              <a:rPr lang="ru-RU" b="1" dirty="0" smtClean="0"/>
              <a:t> уметь </a:t>
            </a:r>
            <a:r>
              <a:rPr lang="ru-RU" b="1" dirty="0"/>
              <a:t>реализовывать следующие требования личностно ориентированного подхода в образовании</a:t>
            </a:r>
            <a:r>
              <a:rPr lang="ru-RU" b="1" dirty="0" smtClean="0"/>
              <a:t>:</a:t>
            </a:r>
          </a:p>
          <a:p>
            <a:endParaRPr lang="ru-RU" b="1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осуществлять постоянный мониторинг образовательного процесса и диагностику </a:t>
            </a:r>
            <a:r>
              <a:rPr lang="ru-RU" dirty="0" err="1"/>
              <a:t>сформированности</a:t>
            </a:r>
            <a:r>
              <a:rPr lang="ru-RU" dirty="0"/>
              <a:t> способностей, качеств личности учащихся;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шире опираться на социокультурный опыт учащихся, выявлять и задействовать сильные стороны личности школьника;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использовать индивидуальные формы учебной и воспитательной работы </a:t>
            </a:r>
            <a:r>
              <a:rPr lang="ru-RU" dirty="0" smtClean="0"/>
              <a:t>с учащимися </a:t>
            </a:r>
            <a:r>
              <a:rPr lang="ru-RU" dirty="0"/>
              <a:t>в сочетании с коллективными, а также с наставничеством и взаимной поддержкой и помощью.</a:t>
            </a:r>
          </a:p>
        </p:txBody>
      </p:sp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61" y="673732"/>
            <a:ext cx="2791231" cy="221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88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419" y="2492896"/>
            <a:ext cx="75456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II.</a:t>
            </a:r>
            <a:r>
              <a:rPr lang="ru-RU" b="1" dirty="0" smtClean="0"/>
              <a:t> Понимание </a:t>
            </a:r>
            <a:r>
              <a:rPr lang="ru-RU" b="1" dirty="0"/>
              <a:t>педагогом своей роли в образовательном </a:t>
            </a:r>
            <a:r>
              <a:rPr lang="ru-RU" b="1" dirty="0" smtClean="0"/>
              <a:t>процессе, способствующей межкультурному </a:t>
            </a:r>
            <a:r>
              <a:rPr lang="ru-RU" b="1" dirty="0"/>
              <a:t>взаимопониманию, демократической культуре, уважению </a:t>
            </a:r>
            <a:r>
              <a:rPr lang="ru-RU" b="1" dirty="0" smtClean="0"/>
              <a:t>прав и </a:t>
            </a:r>
            <a:r>
              <a:rPr lang="ru-RU" b="1" dirty="0"/>
              <a:t>свобод другого, принятию многообразия </a:t>
            </a:r>
            <a:r>
              <a:rPr lang="ru-RU" b="1" dirty="0" smtClean="0"/>
              <a:t>видения проблем: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включение в содержание обучения и учебной деятельности о</a:t>
            </a:r>
            <a:r>
              <a:rPr lang="ru-RU" dirty="0" smtClean="0"/>
              <a:t>бщечеловеческих </a:t>
            </a:r>
            <a:r>
              <a:rPr lang="ru-RU" dirty="0"/>
              <a:t>гуманистических и демократических ценностей, социально-культурного контента и </a:t>
            </a:r>
            <a:r>
              <a:rPr lang="ru-RU" dirty="0" smtClean="0"/>
              <a:t>диалога;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широкое использование методов и приемов «обучения действием» – активных форм и методов, которые предполагают создание в образовательном процессе проблемных коммуникативных ситуаций, моделирующих проблемы в социуме и будущей профессии, и вовлечение учащихся в их </a:t>
            </a:r>
            <a:r>
              <a:rPr lang="ru-RU" dirty="0" smtClean="0"/>
              <a:t>разрешение;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опора </a:t>
            </a:r>
            <a:r>
              <a:rPr lang="ru-RU" dirty="0"/>
              <a:t>на коллективную стратегию преподавания и обучения, которая включает в себя обучение в сотрудничестве, методики работы по парам, в </a:t>
            </a:r>
            <a:r>
              <a:rPr lang="ru-RU" dirty="0" smtClean="0"/>
              <a:t>команде.</a:t>
            </a:r>
            <a:endParaRPr lang="ru-RU" dirty="0"/>
          </a:p>
        </p:txBody>
      </p:sp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977" y="217259"/>
            <a:ext cx="2403140" cy="190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785419" y="404664"/>
            <a:ext cx="4382621" cy="15348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ln/>
                <a:solidFill>
                  <a:srgbClr val="6B327A"/>
                </a:solidFill>
              </a:rPr>
              <a:t> </a:t>
            </a:r>
            <a:r>
              <a:rPr lang="ru-RU" sz="3200" dirty="0" smtClean="0">
                <a:ln/>
                <a:solidFill>
                  <a:srgbClr val="6B327A"/>
                </a:solidFill>
              </a:rPr>
              <a:t>Компетенций </a:t>
            </a:r>
            <a:r>
              <a:rPr lang="ru-RU" sz="3200" dirty="0">
                <a:ln/>
                <a:solidFill>
                  <a:srgbClr val="6B327A"/>
                </a:solidFill>
              </a:rPr>
              <a:t>в сфере инклюзивной педагогической </a:t>
            </a:r>
            <a:r>
              <a:rPr lang="ru-RU" sz="3200" dirty="0" smtClean="0">
                <a:ln/>
                <a:solidFill>
                  <a:srgbClr val="6B327A"/>
                </a:solidFill>
              </a:rPr>
              <a:t>деятельности </a:t>
            </a:r>
            <a:endParaRPr lang="ru-RU" sz="3200" dirty="0">
              <a:ln/>
              <a:solidFill>
                <a:srgbClr val="6B32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8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7670" y="3125290"/>
            <a:ext cx="65126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III.</a:t>
            </a:r>
            <a:r>
              <a:rPr lang="ru-RU" b="1" dirty="0" smtClean="0"/>
              <a:t> </a:t>
            </a:r>
            <a:r>
              <a:rPr lang="ru-RU" dirty="0" smtClean="0"/>
              <a:t> </a:t>
            </a:r>
            <a:r>
              <a:rPr lang="ru-RU" b="1" dirty="0" smtClean="0"/>
              <a:t>Уметь </a:t>
            </a:r>
            <a:r>
              <a:rPr lang="ru-RU" b="1" dirty="0"/>
              <a:t>разрабатывать и использовать по каждому учебному предмету разной степени сложности учебно-социальные задания (задачи, ситуации), разрешение которых предполагает, в том числе, групповые методы работы, коллективную рефлексию. </a:t>
            </a:r>
            <a:endParaRPr lang="ru-RU" b="1" dirty="0" smtClean="0"/>
          </a:p>
          <a:p>
            <a:r>
              <a:rPr lang="ru-RU" dirty="0" smtClean="0"/>
              <a:t>Требованиям к заданиям: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 прикладной характер;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 smtClean="0"/>
              <a:t>межпредметный</a:t>
            </a:r>
            <a:r>
              <a:rPr lang="ru-RU" dirty="0" smtClean="0"/>
              <a:t> характер;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интересное </a:t>
            </a:r>
            <a:r>
              <a:rPr lang="ru-RU" dirty="0"/>
              <a:t>и актуальное содержание,  </a:t>
            </a:r>
            <a:r>
              <a:rPr lang="ru-RU" dirty="0" smtClean="0"/>
              <a:t>востребованное в </a:t>
            </a:r>
            <a:r>
              <a:rPr lang="ru-RU" dirty="0"/>
              <a:t>жизни и в будущей профессии. </a:t>
            </a:r>
          </a:p>
        </p:txBody>
      </p:sp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61" y="673732"/>
            <a:ext cx="2791231" cy="221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622259" y="1437544"/>
            <a:ext cx="4382621" cy="15348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ln/>
                <a:solidFill>
                  <a:srgbClr val="6B327A"/>
                </a:solidFill>
              </a:rPr>
              <a:t> </a:t>
            </a:r>
            <a:r>
              <a:rPr lang="ru-RU" sz="3200" dirty="0" smtClean="0">
                <a:ln/>
                <a:solidFill>
                  <a:srgbClr val="6B327A"/>
                </a:solidFill>
              </a:rPr>
              <a:t>Компетенций </a:t>
            </a:r>
            <a:r>
              <a:rPr lang="ru-RU" sz="3200" dirty="0">
                <a:ln/>
                <a:solidFill>
                  <a:srgbClr val="6B327A"/>
                </a:solidFill>
              </a:rPr>
              <a:t>в сфере инклюзивной педагогической </a:t>
            </a:r>
            <a:r>
              <a:rPr lang="ru-RU" sz="3200" dirty="0" smtClean="0">
                <a:ln/>
                <a:solidFill>
                  <a:srgbClr val="6B327A"/>
                </a:solidFill>
              </a:rPr>
              <a:t>деятельности </a:t>
            </a:r>
            <a:endParaRPr lang="ru-RU" sz="3200" dirty="0">
              <a:ln/>
              <a:solidFill>
                <a:srgbClr val="6B32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4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3"/>
          <p:cNvSpPr txBox="1">
            <a:spLocks/>
          </p:cNvSpPr>
          <p:nvPr/>
        </p:nvSpPr>
        <p:spPr>
          <a:xfrm>
            <a:off x="622259" y="1061027"/>
            <a:ext cx="4117830" cy="15348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ln/>
                <a:solidFill>
                  <a:srgbClr val="6B327A"/>
                </a:solidFill>
              </a:rPr>
              <a:t>Базовые личностные характеристики педагога инклюзивного образования</a:t>
            </a:r>
            <a:endParaRPr lang="ru-RU" sz="3200" dirty="0">
              <a:ln/>
              <a:solidFill>
                <a:srgbClr val="6B327A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162642" y="3254190"/>
            <a:ext cx="1741031" cy="2153955"/>
            <a:chOff x="891324" y="3080007"/>
            <a:chExt cx="2321374" cy="2153955"/>
          </a:xfrm>
        </p:grpSpPr>
        <p:sp>
          <p:nvSpPr>
            <p:cNvPr id="7" name="Овал 6"/>
            <p:cNvSpPr/>
            <p:nvPr/>
          </p:nvSpPr>
          <p:spPr>
            <a:xfrm>
              <a:off x="891324" y="3080007"/>
              <a:ext cx="2321374" cy="215395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6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6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ru-RU" sz="1600" dirty="0"/>
            </a:p>
          </p:txBody>
        </p:sp>
        <p:pic>
          <p:nvPicPr>
            <p:cNvPr id="32770" name="Picture 2" descr="Картинки по запросу учитель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94366" y="3424518"/>
              <a:ext cx="1721470" cy="1470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438060268"/>
              </p:ext>
            </p:extLst>
          </p:nvPr>
        </p:nvGraphicFramePr>
        <p:xfrm>
          <a:off x="3957418" y="2568102"/>
          <a:ext cx="4396210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956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63192C8-0281-4830-872D-59E96534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graphicEl>
                                              <a:dgm id="{B63192C8-0281-4830-872D-59E96534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1DD297D-CE41-41CE-875B-E29B52FA2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>
                                            <p:graphicEl>
                                              <a:dgm id="{91DD297D-CE41-41CE-875B-E29B52FA2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C963AA2-E8E9-43C6-AF24-BD591A4C9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>
                                            <p:graphicEl>
                                              <a:dgm id="{4C963AA2-E8E9-43C6-AF24-BD591A4C9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13B4E5E-379B-45E0-A4A4-68174D4DA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>
                                            <p:graphicEl>
                                              <a:dgm id="{F13B4E5E-379B-45E0-A4A4-68174D4DA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23BC685-C22F-43C2-83A2-6D2E157B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>
                                            <p:graphicEl>
                                              <a:dgm id="{023BC685-C22F-43C2-83A2-6D2E157B9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4E1C2C1-CD0B-458E-B549-FB8FE39EE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graphicEl>
                                              <a:dgm id="{54E1C2C1-CD0B-458E-B549-FB8FE39EE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AE5D981-5168-4911-9C77-92D419C5A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>
                                            <p:graphicEl>
                                              <a:dgm id="{FAE5D981-5168-4911-9C77-92D419C5A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4A8C28B-CAB9-454D-9236-5E734715E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>
                                            <p:graphicEl>
                                              <a:dgm id="{D4A8C28B-CAB9-454D-9236-5E734715E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F7625DF-DFFA-4728-8224-EC972F50D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>
                                            <p:graphicEl>
                                              <a:dgm id="{0F7625DF-DFFA-4728-8224-EC972F50D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D11EA93-CD3E-4AB5-9842-ADE811D28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>
                                            <p:graphicEl>
                                              <a:dgm id="{ED11EA93-CD3E-4AB5-9842-ADE811D28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D80C5F8-0738-41AF-A700-9C76996DE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>
                                            <p:graphicEl>
                                              <a:dgm id="{6D80C5F8-0738-41AF-A700-9C76996DE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Картинки по запросу инклюзивное образо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09" y="1890614"/>
            <a:ext cx="3239311" cy="264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9551" y="2061323"/>
            <a:ext cx="43093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Инклюзивное образование – прогрессивный способ обучения, имеющий большие перспективы в современном обществе, и это дает надежду, что каждый ребенок с ограниченными возможностями здоровья сможет реализовать право на получение качественного образования, адаптированного к его возможностям и потребностям, найти свое место в жизни и реализовать свой жизненный </a:t>
            </a:r>
            <a:r>
              <a:rPr lang="ru-RU" dirty="0" smtClean="0"/>
              <a:t>потенциал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776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3"/>
          <p:cNvSpPr txBox="1">
            <a:spLocks/>
          </p:cNvSpPr>
          <p:nvPr/>
        </p:nvSpPr>
        <p:spPr>
          <a:xfrm>
            <a:off x="338037" y="1437544"/>
            <a:ext cx="4054001" cy="15348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ln/>
                <a:solidFill>
                  <a:srgbClr val="6B327A"/>
                </a:solidFill>
              </a:rPr>
              <a:t>Принципы </a:t>
            </a:r>
          </a:p>
          <a:p>
            <a:r>
              <a:rPr lang="ru-RU" sz="3200" dirty="0" smtClean="0">
                <a:ln/>
                <a:solidFill>
                  <a:srgbClr val="6B327A"/>
                </a:solidFill>
              </a:rPr>
              <a:t>инклюзивного образования</a:t>
            </a:r>
            <a:endParaRPr lang="ru-RU" sz="3200" dirty="0">
              <a:ln/>
              <a:solidFill>
                <a:srgbClr val="6B327A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2531" y="3169784"/>
            <a:ext cx="74562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ценность человека не зависит от его способностей и достижений;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каждый человек способен чувствовать и думать;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каждый человек имеет право на общение и на то, чтобы быть услышанным;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разнообразие усиливает все стороны жизни человека;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подлинное образование может осуществляться только в контексте реальных взаимоотношений;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все люди нуждаются в поддержке и дружбе ровесников;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для всех обучающихся достижение прогресса скорее может быть в том, что они могут делать, чем в том, что не могут;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все люди нуждаются друг в друге.</a:t>
            </a:r>
          </a:p>
        </p:txBody>
      </p:sp>
      <p:sp>
        <p:nvSpPr>
          <p:cNvPr id="3" name="AutoShape 2" descr="Картинки по запросу инклюзивное образование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7044" y="761315"/>
            <a:ext cx="2115182" cy="250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42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029" y="1927760"/>
            <a:ext cx="42892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Процесс </a:t>
            </a:r>
            <a:r>
              <a:rPr lang="ru-RU" sz="2000" dirty="0"/>
              <a:t>функционирования и совершенствования системы инклюзивного образования должен осуществляться в качестве одного из приоритетных направлений государственной социальной политики на основе усиления межотраслевого взаимодействия (медицинской сферы, реабилитационных и психологических служб, сферы труда, учреждений образования), взаимосвязей социума, школы, учащихся и их родителей.</a:t>
            </a:r>
          </a:p>
        </p:txBody>
      </p:sp>
      <p:pic>
        <p:nvPicPr>
          <p:cNvPr id="2052" name="Picture 4" descr="Картинки по запросу инклюзивное обще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62" y="2068351"/>
            <a:ext cx="3302393" cy="25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8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5011" y="1866934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48-я </a:t>
            </a:r>
            <a:r>
              <a:rPr lang="ru-RU" sz="2000" dirty="0"/>
              <a:t>сессия Международной конференции ЮНЕСКО по образованию «Инклюзивное образование: путь в будущее» признала инклюзию приоритетным направлением развития образования. </a:t>
            </a:r>
            <a:endParaRPr lang="ru-RU" sz="2000" dirty="0" smtClean="0"/>
          </a:p>
          <a:p>
            <a:r>
              <a:rPr lang="ru-RU" sz="2000" dirty="0" smtClean="0"/>
              <a:t>Инклюзия -  позитивная реакция </a:t>
            </a:r>
            <a:r>
              <a:rPr lang="ru-RU" sz="2000" dirty="0"/>
              <a:t>на разнообразие всех без исключения учащихся, </a:t>
            </a:r>
            <a:r>
              <a:rPr lang="ru-RU" sz="2000" dirty="0" smtClean="0"/>
              <a:t>предполагающая </a:t>
            </a:r>
            <a:r>
              <a:rPr lang="ru-RU" sz="2000" dirty="0"/>
              <a:t>создание условий для всех детей, независимо от их особенностей, чтобы учиться вместе, а также учиться жить вместе, что является основой для развития инклюзивного общества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124" name="Picture 4" descr="Картинки по запросу юнес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809" y="1866934"/>
            <a:ext cx="3058898" cy="276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3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348522" y="479685"/>
            <a:ext cx="8443210" cy="19487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ln/>
                <a:solidFill>
                  <a:srgbClr val="6B327A"/>
                </a:solidFill>
              </a:rPr>
              <a:t>Развитие </a:t>
            </a:r>
            <a:r>
              <a:rPr lang="ru-RU" sz="3200" dirty="0">
                <a:ln/>
                <a:solidFill>
                  <a:srgbClr val="6B327A"/>
                </a:solidFill>
              </a:rPr>
              <a:t>системы инклюзивного образования </a:t>
            </a:r>
            <a:r>
              <a:rPr lang="ru-RU" sz="3200" dirty="0" smtClean="0">
                <a:ln/>
                <a:solidFill>
                  <a:srgbClr val="6B327A"/>
                </a:solidFill>
              </a:rPr>
              <a:t>–</a:t>
            </a:r>
          </a:p>
          <a:p>
            <a:r>
              <a:rPr lang="ru-RU" sz="3200" dirty="0" smtClean="0">
                <a:ln/>
                <a:solidFill>
                  <a:srgbClr val="6B327A"/>
                </a:solidFill>
              </a:rPr>
              <a:t>долгосрочная </a:t>
            </a:r>
            <a:r>
              <a:rPr lang="ru-RU" sz="3200" dirty="0">
                <a:ln/>
                <a:solidFill>
                  <a:srgbClr val="6B327A"/>
                </a:solidFill>
              </a:rPr>
              <a:t>стратегия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529223360"/>
              </p:ext>
            </p:extLst>
          </p:nvPr>
        </p:nvGraphicFramePr>
        <p:xfrm>
          <a:off x="2201022" y="2927226"/>
          <a:ext cx="484203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924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CB48C60-0CAB-4D8E-B405-609DDF584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graphicEl>
                                              <a:dgm id="{DCB48C60-0CAB-4D8E-B405-609DDF584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AC8E1B5-B618-4A23-8C08-EC39230F2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>
                                            <p:graphicEl>
                                              <a:dgm id="{3AC8E1B5-B618-4A23-8C08-EC39230F27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ADD864E-F14A-4974-8D0D-BE89DC659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>
                                            <p:graphicEl>
                                              <a:dgm id="{0ADD864E-F14A-4974-8D0D-BE89DC659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C5B253A-4A01-4E05-A127-26C8D4DE4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>
                                            <p:graphicEl>
                                              <a:dgm id="{BC5B253A-4A01-4E05-A127-26C8D4DE45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565350B-B2A2-487B-B08C-BF53786A8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>
                                            <p:graphicEl>
                                              <a:dgm id="{2565350B-B2A2-487B-B08C-BF53786A8A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2844178" y="3770031"/>
            <a:ext cx="5985185" cy="2595868"/>
            <a:chOff x="4937746" y="4545444"/>
            <a:chExt cx="7980247" cy="2595868"/>
          </a:xfrm>
        </p:grpSpPr>
        <p:pic>
          <p:nvPicPr>
            <p:cNvPr id="32" name="Picture 9" descr="Картинки по запросу радуга 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harpenSoften amount="-39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7746" y="4573462"/>
              <a:ext cx="7980247" cy="256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9" descr="Картинки по запросу радуга 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harpenSoften amount="-39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16" b="73613"/>
            <a:stretch/>
          </p:blipFill>
          <p:spPr bwMode="auto">
            <a:xfrm rot="21323320">
              <a:off x="7196849" y="4545444"/>
              <a:ext cx="4329930" cy="365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Заголовок 3"/>
          <p:cNvSpPr txBox="1">
            <a:spLocks/>
          </p:cNvSpPr>
          <p:nvPr/>
        </p:nvSpPr>
        <p:spPr>
          <a:xfrm>
            <a:off x="348522" y="479685"/>
            <a:ext cx="8443210" cy="19487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ln/>
                <a:solidFill>
                  <a:srgbClr val="6B327A"/>
                </a:solidFill>
              </a:rPr>
              <a:t>Личность</a:t>
            </a:r>
            <a:r>
              <a:rPr lang="ru-RU" sz="4000" dirty="0" smtClean="0">
                <a:ln/>
                <a:solidFill>
                  <a:srgbClr val="6B327A"/>
                </a:solidFill>
              </a:rPr>
              <a:t> как субъект инклюзивного образования</a:t>
            </a:r>
            <a:endParaRPr lang="ru-RU" sz="4000" dirty="0">
              <a:ln/>
              <a:solidFill>
                <a:srgbClr val="6B327A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610787" y="2829399"/>
            <a:ext cx="2120161" cy="687127"/>
            <a:chOff x="1998081" y="3032337"/>
            <a:chExt cx="2826881" cy="687127"/>
          </a:xfrm>
        </p:grpSpPr>
        <p:sp>
          <p:nvSpPr>
            <p:cNvPr id="11" name="Прямоугольник 7"/>
            <p:cNvSpPr/>
            <p:nvPr/>
          </p:nvSpPr>
          <p:spPr>
            <a:xfrm rot="915454" flipH="1">
              <a:off x="1998081" y="3032337"/>
              <a:ext cx="2826881" cy="595322"/>
            </a:xfrm>
            <a:custGeom>
              <a:avLst/>
              <a:gdLst>
                <a:gd name="connsiteX0" fmla="*/ 0 w 10331471"/>
                <a:gd name="connsiteY0" fmla="*/ 0 h 848872"/>
                <a:gd name="connsiteX1" fmla="*/ 10331471 w 10331471"/>
                <a:gd name="connsiteY1" fmla="*/ 0 h 848872"/>
                <a:gd name="connsiteX2" fmla="*/ 10331471 w 10331471"/>
                <a:gd name="connsiteY2" fmla="*/ 848872 h 848872"/>
                <a:gd name="connsiteX3" fmla="*/ 0 w 10331471"/>
                <a:gd name="connsiteY3" fmla="*/ 848872 h 848872"/>
                <a:gd name="connsiteX4" fmla="*/ 0 w 10331471"/>
                <a:gd name="connsiteY4" fmla="*/ 0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64207 w 10795678"/>
                <a:gd name="connsiteY3" fmla="*/ 848872 h 848872"/>
                <a:gd name="connsiteX4" fmla="*/ 0 w 10795678"/>
                <a:gd name="connsiteY4" fmla="*/ 221664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37823 w 10795678"/>
                <a:gd name="connsiteY3" fmla="*/ 658004 h 848872"/>
                <a:gd name="connsiteX4" fmla="*/ 0 w 10795678"/>
                <a:gd name="connsiteY4" fmla="*/ 221664 h 848872"/>
                <a:gd name="connsiteX0" fmla="*/ 0 w 10795678"/>
                <a:gd name="connsiteY0" fmla="*/ 427331 h 1054539"/>
                <a:gd name="connsiteX1" fmla="*/ 10656547 w 10795678"/>
                <a:gd name="connsiteY1" fmla="*/ 0 h 1054539"/>
                <a:gd name="connsiteX2" fmla="*/ 10795678 w 10795678"/>
                <a:gd name="connsiteY2" fmla="*/ 1054539 h 1054539"/>
                <a:gd name="connsiteX3" fmla="*/ 437823 w 10795678"/>
                <a:gd name="connsiteY3" fmla="*/ 863671 h 1054539"/>
                <a:gd name="connsiteX4" fmla="*/ 0 w 10795678"/>
                <a:gd name="connsiteY4" fmla="*/ 427331 h 1054539"/>
                <a:gd name="connsiteX0" fmla="*/ 0 w 11430817"/>
                <a:gd name="connsiteY0" fmla="*/ 427331 h 962904"/>
                <a:gd name="connsiteX1" fmla="*/ 10656547 w 11430817"/>
                <a:gd name="connsiteY1" fmla="*/ 0 h 962904"/>
                <a:gd name="connsiteX2" fmla="*/ 11430817 w 11430817"/>
                <a:gd name="connsiteY2" fmla="*/ 962904 h 962904"/>
                <a:gd name="connsiteX3" fmla="*/ 437823 w 11430817"/>
                <a:gd name="connsiteY3" fmla="*/ 863671 h 962904"/>
                <a:gd name="connsiteX4" fmla="*/ 0 w 11430817"/>
                <a:gd name="connsiteY4" fmla="*/ 427331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11411 w 11604405"/>
                <a:gd name="connsiteY3" fmla="*/ 863671 h 962904"/>
                <a:gd name="connsiteX4" fmla="*/ 0 w 11604405"/>
                <a:gd name="connsiteY4" fmla="*/ 267985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31349 w 11604405"/>
                <a:gd name="connsiteY3" fmla="*/ 707257 h 962904"/>
                <a:gd name="connsiteX4" fmla="*/ 0 w 11604405"/>
                <a:gd name="connsiteY4" fmla="*/ 267985 h 962904"/>
                <a:gd name="connsiteX0" fmla="*/ 0 w 11742916"/>
                <a:gd name="connsiteY0" fmla="*/ 267985 h 1186817"/>
                <a:gd name="connsiteX1" fmla="*/ 10830135 w 11742916"/>
                <a:gd name="connsiteY1" fmla="*/ 0 h 1186817"/>
                <a:gd name="connsiteX2" fmla="*/ 11742916 w 11742916"/>
                <a:gd name="connsiteY2" fmla="*/ 1186817 h 1186817"/>
                <a:gd name="connsiteX3" fmla="*/ 631349 w 11742916"/>
                <a:gd name="connsiteY3" fmla="*/ 707257 h 1186817"/>
                <a:gd name="connsiteX4" fmla="*/ 0 w 11742916"/>
                <a:gd name="connsiteY4" fmla="*/ 267985 h 1186817"/>
                <a:gd name="connsiteX0" fmla="*/ 0 w 11742916"/>
                <a:gd name="connsiteY0" fmla="*/ 112814 h 1031646"/>
                <a:gd name="connsiteX1" fmla="*/ 10773707 w 11742916"/>
                <a:gd name="connsiteY1" fmla="*/ 0 h 1031646"/>
                <a:gd name="connsiteX2" fmla="*/ 11742916 w 11742916"/>
                <a:gd name="connsiteY2" fmla="*/ 1031646 h 1031646"/>
                <a:gd name="connsiteX3" fmla="*/ 631349 w 11742916"/>
                <a:gd name="connsiteY3" fmla="*/ 552086 h 1031646"/>
                <a:gd name="connsiteX4" fmla="*/ 0 w 11742916"/>
                <a:gd name="connsiteY4" fmla="*/ 112814 h 103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2916" h="1031646">
                  <a:moveTo>
                    <a:pt x="0" y="112814"/>
                  </a:moveTo>
                  <a:lnTo>
                    <a:pt x="10773707" y="0"/>
                  </a:lnTo>
                  <a:lnTo>
                    <a:pt x="11742916" y="1031646"/>
                  </a:lnTo>
                  <a:lnTo>
                    <a:pt x="631349" y="552086"/>
                  </a:lnTo>
                  <a:lnTo>
                    <a:pt x="0" y="11281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 rot="605997">
              <a:off x="2338469" y="3054500"/>
              <a:ext cx="1866871" cy="6649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FadeRight">
                <a:avLst/>
              </a:prstTxWarp>
              <a:spAutoFit/>
            </a:bodyPr>
            <a:lstStyle/>
            <a:p>
              <a:r>
                <a:rPr lang="ru-RU" sz="1600" dirty="0" smtClean="0"/>
                <a:t>воспитание</a:t>
              </a:r>
            </a:p>
            <a:p>
              <a:endParaRPr lang="ru-RU" sz="16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486733" y="3604513"/>
            <a:ext cx="2113701" cy="686883"/>
            <a:chOff x="1799424" y="3898895"/>
            <a:chExt cx="2818268" cy="686883"/>
          </a:xfrm>
        </p:grpSpPr>
        <p:sp>
          <p:nvSpPr>
            <p:cNvPr id="13" name="Прямоугольник 7"/>
            <p:cNvSpPr/>
            <p:nvPr/>
          </p:nvSpPr>
          <p:spPr>
            <a:xfrm rot="21405407" flipH="1">
              <a:off x="1799424" y="3898895"/>
              <a:ext cx="2818268" cy="595322"/>
            </a:xfrm>
            <a:custGeom>
              <a:avLst/>
              <a:gdLst>
                <a:gd name="connsiteX0" fmla="*/ 0 w 10331471"/>
                <a:gd name="connsiteY0" fmla="*/ 0 h 848872"/>
                <a:gd name="connsiteX1" fmla="*/ 10331471 w 10331471"/>
                <a:gd name="connsiteY1" fmla="*/ 0 h 848872"/>
                <a:gd name="connsiteX2" fmla="*/ 10331471 w 10331471"/>
                <a:gd name="connsiteY2" fmla="*/ 848872 h 848872"/>
                <a:gd name="connsiteX3" fmla="*/ 0 w 10331471"/>
                <a:gd name="connsiteY3" fmla="*/ 848872 h 848872"/>
                <a:gd name="connsiteX4" fmla="*/ 0 w 10331471"/>
                <a:gd name="connsiteY4" fmla="*/ 0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64207 w 10795678"/>
                <a:gd name="connsiteY3" fmla="*/ 848872 h 848872"/>
                <a:gd name="connsiteX4" fmla="*/ 0 w 10795678"/>
                <a:gd name="connsiteY4" fmla="*/ 221664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37823 w 10795678"/>
                <a:gd name="connsiteY3" fmla="*/ 658004 h 848872"/>
                <a:gd name="connsiteX4" fmla="*/ 0 w 10795678"/>
                <a:gd name="connsiteY4" fmla="*/ 221664 h 848872"/>
                <a:gd name="connsiteX0" fmla="*/ 0 w 10795678"/>
                <a:gd name="connsiteY0" fmla="*/ 427331 h 1054539"/>
                <a:gd name="connsiteX1" fmla="*/ 10656547 w 10795678"/>
                <a:gd name="connsiteY1" fmla="*/ 0 h 1054539"/>
                <a:gd name="connsiteX2" fmla="*/ 10795678 w 10795678"/>
                <a:gd name="connsiteY2" fmla="*/ 1054539 h 1054539"/>
                <a:gd name="connsiteX3" fmla="*/ 437823 w 10795678"/>
                <a:gd name="connsiteY3" fmla="*/ 863671 h 1054539"/>
                <a:gd name="connsiteX4" fmla="*/ 0 w 10795678"/>
                <a:gd name="connsiteY4" fmla="*/ 427331 h 1054539"/>
                <a:gd name="connsiteX0" fmla="*/ 0 w 11430817"/>
                <a:gd name="connsiteY0" fmla="*/ 427331 h 962904"/>
                <a:gd name="connsiteX1" fmla="*/ 10656547 w 11430817"/>
                <a:gd name="connsiteY1" fmla="*/ 0 h 962904"/>
                <a:gd name="connsiteX2" fmla="*/ 11430817 w 11430817"/>
                <a:gd name="connsiteY2" fmla="*/ 962904 h 962904"/>
                <a:gd name="connsiteX3" fmla="*/ 437823 w 11430817"/>
                <a:gd name="connsiteY3" fmla="*/ 863671 h 962904"/>
                <a:gd name="connsiteX4" fmla="*/ 0 w 11430817"/>
                <a:gd name="connsiteY4" fmla="*/ 427331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11411 w 11604405"/>
                <a:gd name="connsiteY3" fmla="*/ 863671 h 962904"/>
                <a:gd name="connsiteX4" fmla="*/ 0 w 11604405"/>
                <a:gd name="connsiteY4" fmla="*/ 267985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31349 w 11604405"/>
                <a:gd name="connsiteY3" fmla="*/ 707257 h 962904"/>
                <a:gd name="connsiteX4" fmla="*/ 0 w 11604405"/>
                <a:gd name="connsiteY4" fmla="*/ 267985 h 962904"/>
                <a:gd name="connsiteX0" fmla="*/ 0 w 11742916"/>
                <a:gd name="connsiteY0" fmla="*/ 267985 h 1186817"/>
                <a:gd name="connsiteX1" fmla="*/ 10830135 w 11742916"/>
                <a:gd name="connsiteY1" fmla="*/ 0 h 1186817"/>
                <a:gd name="connsiteX2" fmla="*/ 11742916 w 11742916"/>
                <a:gd name="connsiteY2" fmla="*/ 1186817 h 1186817"/>
                <a:gd name="connsiteX3" fmla="*/ 631349 w 11742916"/>
                <a:gd name="connsiteY3" fmla="*/ 707257 h 1186817"/>
                <a:gd name="connsiteX4" fmla="*/ 0 w 11742916"/>
                <a:gd name="connsiteY4" fmla="*/ 267985 h 1186817"/>
                <a:gd name="connsiteX0" fmla="*/ 0 w 11742916"/>
                <a:gd name="connsiteY0" fmla="*/ 112814 h 1031646"/>
                <a:gd name="connsiteX1" fmla="*/ 10773707 w 11742916"/>
                <a:gd name="connsiteY1" fmla="*/ 0 h 1031646"/>
                <a:gd name="connsiteX2" fmla="*/ 11742916 w 11742916"/>
                <a:gd name="connsiteY2" fmla="*/ 1031646 h 1031646"/>
                <a:gd name="connsiteX3" fmla="*/ 631349 w 11742916"/>
                <a:gd name="connsiteY3" fmla="*/ 552086 h 1031646"/>
                <a:gd name="connsiteX4" fmla="*/ 0 w 11742916"/>
                <a:gd name="connsiteY4" fmla="*/ 112814 h 1031646"/>
                <a:gd name="connsiteX0" fmla="*/ 0 w 11742916"/>
                <a:gd name="connsiteY0" fmla="*/ 112814 h 1031646"/>
                <a:gd name="connsiteX1" fmla="*/ 10773707 w 11742916"/>
                <a:gd name="connsiteY1" fmla="*/ 0 h 1031646"/>
                <a:gd name="connsiteX2" fmla="*/ 11742916 w 11742916"/>
                <a:gd name="connsiteY2" fmla="*/ 1031646 h 1031646"/>
                <a:gd name="connsiteX3" fmla="*/ 195004 w 11742916"/>
                <a:gd name="connsiteY3" fmla="*/ 590745 h 1031646"/>
                <a:gd name="connsiteX4" fmla="*/ 0 w 11742916"/>
                <a:gd name="connsiteY4" fmla="*/ 112814 h 1031646"/>
                <a:gd name="connsiteX0" fmla="*/ 0 w 11742916"/>
                <a:gd name="connsiteY0" fmla="*/ 112814 h 1031646"/>
                <a:gd name="connsiteX1" fmla="*/ 10773707 w 11742916"/>
                <a:gd name="connsiteY1" fmla="*/ 0 h 1031646"/>
                <a:gd name="connsiteX2" fmla="*/ 11742916 w 11742916"/>
                <a:gd name="connsiteY2" fmla="*/ 1031646 h 1031646"/>
                <a:gd name="connsiteX3" fmla="*/ 195004 w 11742916"/>
                <a:gd name="connsiteY3" fmla="*/ 590745 h 1031646"/>
                <a:gd name="connsiteX4" fmla="*/ 0 w 11742916"/>
                <a:gd name="connsiteY4" fmla="*/ 112814 h 1031646"/>
                <a:gd name="connsiteX0" fmla="*/ -1 w 11707137"/>
                <a:gd name="connsiteY0" fmla="*/ 126138 h 1031646"/>
                <a:gd name="connsiteX1" fmla="*/ 10737928 w 11707137"/>
                <a:gd name="connsiteY1" fmla="*/ 0 h 1031646"/>
                <a:gd name="connsiteX2" fmla="*/ 11707137 w 11707137"/>
                <a:gd name="connsiteY2" fmla="*/ 1031646 h 1031646"/>
                <a:gd name="connsiteX3" fmla="*/ 159225 w 11707137"/>
                <a:gd name="connsiteY3" fmla="*/ 590745 h 1031646"/>
                <a:gd name="connsiteX4" fmla="*/ -1 w 11707137"/>
                <a:gd name="connsiteY4" fmla="*/ 126138 h 103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07137" h="1031646">
                  <a:moveTo>
                    <a:pt x="-1" y="126138"/>
                  </a:moveTo>
                  <a:lnTo>
                    <a:pt x="10737928" y="0"/>
                  </a:lnTo>
                  <a:lnTo>
                    <a:pt x="11707137" y="1031646"/>
                  </a:lnTo>
                  <a:lnTo>
                    <a:pt x="159225" y="590745"/>
                  </a:lnTo>
                  <a:cubicBezTo>
                    <a:pt x="150437" y="345083"/>
                    <a:pt x="65000" y="285448"/>
                    <a:pt x="-1" y="1261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 rot="21095950">
              <a:off x="2139805" y="3920814"/>
              <a:ext cx="1866871" cy="6649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FadeRight">
                <a:avLst/>
              </a:prstTxWarp>
              <a:spAutoFit/>
            </a:bodyPr>
            <a:lstStyle/>
            <a:p>
              <a:r>
                <a:rPr lang="ru-RU" sz="1600" dirty="0" smtClean="0"/>
                <a:t>образование</a:t>
              </a:r>
            </a:p>
            <a:p>
              <a:endParaRPr lang="ru-RU" sz="16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650328" y="4193237"/>
            <a:ext cx="2120161" cy="907915"/>
            <a:chOff x="1951724" y="4717926"/>
            <a:chExt cx="2826881" cy="907915"/>
          </a:xfrm>
        </p:grpSpPr>
        <p:sp>
          <p:nvSpPr>
            <p:cNvPr id="16" name="Прямоугольник 7"/>
            <p:cNvSpPr/>
            <p:nvPr/>
          </p:nvSpPr>
          <p:spPr>
            <a:xfrm rot="20122050" flipH="1" flipV="1">
              <a:off x="1951724" y="4717926"/>
              <a:ext cx="2826881" cy="595322"/>
            </a:xfrm>
            <a:custGeom>
              <a:avLst/>
              <a:gdLst>
                <a:gd name="connsiteX0" fmla="*/ 0 w 10331471"/>
                <a:gd name="connsiteY0" fmla="*/ 0 h 848872"/>
                <a:gd name="connsiteX1" fmla="*/ 10331471 w 10331471"/>
                <a:gd name="connsiteY1" fmla="*/ 0 h 848872"/>
                <a:gd name="connsiteX2" fmla="*/ 10331471 w 10331471"/>
                <a:gd name="connsiteY2" fmla="*/ 848872 h 848872"/>
                <a:gd name="connsiteX3" fmla="*/ 0 w 10331471"/>
                <a:gd name="connsiteY3" fmla="*/ 848872 h 848872"/>
                <a:gd name="connsiteX4" fmla="*/ 0 w 10331471"/>
                <a:gd name="connsiteY4" fmla="*/ 0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64207 w 10795678"/>
                <a:gd name="connsiteY3" fmla="*/ 848872 h 848872"/>
                <a:gd name="connsiteX4" fmla="*/ 0 w 10795678"/>
                <a:gd name="connsiteY4" fmla="*/ 221664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37823 w 10795678"/>
                <a:gd name="connsiteY3" fmla="*/ 658004 h 848872"/>
                <a:gd name="connsiteX4" fmla="*/ 0 w 10795678"/>
                <a:gd name="connsiteY4" fmla="*/ 221664 h 848872"/>
                <a:gd name="connsiteX0" fmla="*/ 0 w 10795678"/>
                <a:gd name="connsiteY0" fmla="*/ 427331 h 1054539"/>
                <a:gd name="connsiteX1" fmla="*/ 10656547 w 10795678"/>
                <a:gd name="connsiteY1" fmla="*/ 0 h 1054539"/>
                <a:gd name="connsiteX2" fmla="*/ 10795678 w 10795678"/>
                <a:gd name="connsiteY2" fmla="*/ 1054539 h 1054539"/>
                <a:gd name="connsiteX3" fmla="*/ 437823 w 10795678"/>
                <a:gd name="connsiteY3" fmla="*/ 863671 h 1054539"/>
                <a:gd name="connsiteX4" fmla="*/ 0 w 10795678"/>
                <a:gd name="connsiteY4" fmla="*/ 427331 h 1054539"/>
                <a:gd name="connsiteX0" fmla="*/ 0 w 11430817"/>
                <a:gd name="connsiteY0" fmla="*/ 427331 h 962904"/>
                <a:gd name="connsiteX1" fmla="*/ 10656547 w 11430817"/>
                <a:gd name="connsiteY1" fmla="*/ 0 h 962904"/>
                <a:gd name="connsiteX2" fmla="*/ 11430817 w 11430817"/>
                <a:gd name="connsiteY2" fmla="*/ 962904 h 962904"/>
                <a:gd name="connsiteX3" fmla="*/ 437823 w 11430817"/>
                <a:gd name="connsiteY3" fmla="*/ 863671 h 962904"/>
                <a:gd name="connsiteX4" fmla="*/ 0 w 11430817"/>
                <a:gd name="connsiteY4" fmla="*/ 427331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11411 w 11604405"/>
                <a:gd name="connsiteY3" fmla="*/ 863671 h 962904"/>
                <a:gd name="connsiteX4" fmla="*/ 0 w 11604405"/>
                <a:gd name="connsiteY4" fmla="*/ 267985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31349 w 11604405"/>
                <a:gd name="connsiteY3" fmla="*/ 707257 h 962904"/>
                <a:gd name="connsiteX4" fmla="*/ 0 w 11604405"/>
                <a:gd name="connsiteY4" fmla="*/ 267985 h 962904"/>
                <a:gd name="connsiteX0" fmla="*/ 0 w 11742916"/>
                <a:gd name="connsiteY0" fmla="*/ 267985 h 1186817"/>
                <a:gd name="connsiteX1" fmla="*/ 10830135 w 11742916"/>
                <a:gd name="connsiteY1" fmla="*/ 0 h 1186817"/>
                <a:gd name="connsiteX2" fmla="*/ 11742916 w 11742916"/>
                <a:gd name="connsiteY2" fmla="*/ 1186817 h 1186817"/>
                <a:gd name="connsiteX3" fmla="*/ 631349 w 11742916"/>
                <a:gd name="connsiteY3" fmla="*/ 707257 h 1186817"/>
                <a:gd name="connsiteX4" fmla="*/ 0 w 11742916"/>
                <a:gd name="connsiteY4" fmla="*/ 267985 h 1186817"/>
                <a:gd name="connsiteX0" fmla="*/ 0 w 11742916"/>
                <a:gd name="connsiteY0" fmla="*/ 112814 h 1031646"/>
                <a:gd name="connsiteX1" fmla="*/ 10773707 w 11742916"/>
                <a:gd name="connsiteY1" fmla="*/ 0 h 1031646"/>
                <a:gd name="connsiteX2" fmla="*/ 11742916 w 11742916"/>
                <a:gd name="connsiteY2" fmla="*/ 1031646 h 1031646"/>
                <a:gd name="connsiteX3" fmla="*/ 631349 w 11742916"/>
                <a:gd name="connsiteY3" fmla="*/ 552086 h 1031646"/>
                <a:gd name="connsiteX4" fmla="*/ 0 w 11742916"/>
                <a:gd name="connsiteY4" fmla="*/ 112814 h 103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2916" h="1031646">
                  <a:moveTo>
                    <a:pt x="0" y="112814"/>
                  </a:moveTo>
                  <a:lnTo>
                    <a:pt x="10773707" y="0"/>
                  </a:lnTo>
                  <a:lnTo>
                    <a:pt x="11742916" y="1031646"/>
                  </a:lnTo>
                  <a:lnTo>
                    <a:pt x="631349" y="552086"/>
                  </a:lnTo>
                  <a:lnTo>
                    <a:pt x="0" y="11281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 rot="19964463">
              <a:off x="2426859" y="4899735"/>
              <a:ext cx="1787525" cy="72610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FadeRight">
                <a:avLst/>
              </a:prstTxWarp>
              <a:spAutoFit/>
            </a:bodyPr>
            <a:lstStyle/>
            <a:p>
              <a:r>
                <a:rPr lang="ru-RU" sz="1600" dirty="0" smtClean="0"/>
                <a:t>деятельность</a:t>
              </a:r>
            </a:p>
            <a:p>
              <a:endParaRPr lang="ru-RU" sz="1600" dirty="0"/>
            </a:p>
          </p:txBody>
        </p:sp>
      </p:grpSp>
      <p:sp>
        <p:nvSpPr>
          <p:cNvPr id="18" name="Прямоугольник 7"/>
          <p:cNvSpPr/>
          <p:nvPr/>
        </p:nvSpPr>
        <p:spPr>
          <a:xfrm rot="2007347" flipH="1">
            <a:off x="3090382" y="2630075"/>
            <a:ext cx="767651" cy="338829"/>
          </a:xfrm>
          <a:custGeom>
            <a:avLst/>
            <a:gdLst>
              <a:gd name="connsiteX0" fmla="*/ 0 w 10331471"/>
              <a:gd name="connsiteY0" fmla="*/ 0 h 848872"/>
              <a:gd name="connsiteX1" fmla="*/ 10331471 w 10331471"/>
              <a:gd name="connsiteY1" fmla="*/ 0 h 848872"/>
              <a:gd name="connsiteX2" fmla="*/ 10331471 w 10331471"/>
              <a:gd name="connsiteY2" fmla="*/ 848872 h 848872"/>
              <a:gd name="connsiteX3" fmla="*/ 0 w 10331471"/>
              <a:gd name="connsiteY3" fmla="*/ 848872 h 848872"/>
              <a:gd name="connsiteX4" fmla="*/ 0 w 10331471"/>
              <a:gd name="connsiteY4" fmla="*/ 0 h 848872"/>
              <a:gd name="connsiteX0" fmla="*/ 0 w 10795678"/>
              <a:gd name="connsiteY0" fmla="*/ 221664 h 848872"/>
              <a:gd name="connsiteX1" fmla="*/ 10795678 w 10795678"/>
              <a:gd name="connsiteY1" fmla="*/ 0 h 848872"/>
              <a:gd name="connsiteX2" fmla="*/ 10795678 w 10795678"/>
              <a:gd name="connsiteY2" fmla="*/ 848872 h 848872"/>
              <a:gd name="connsiteX3" fmla="*/ 464207 w 10795678"/>
              <a:gd name="connsiteY3" fmla="*/ 848872 h 848872"/>
              <a:gd name="connsiteX4" fmla="*/ 0 w 10795678"/>
              <a:gd name="connsiteY4" fmla="*/ 221664 h 848872"/>
              <a:gd name="connsiteX0" fmla="*/ 0 w 10795678"/>
              <a:gd name="connsiteY0" fmla="*/ 221664 h 848872"/>
              <a:gd name="connsiteX1" fmla="*/ 10795678 w 10795678"/>
              <a:gd name="connsiteY1" fmla="*/ 0 h 848872"/>
              <a:gd name="connsiteX2" fmla="*/ 10795678 w 10795678"/>
              <a:gd name="connsiteY2" fmla="*/ 848872 h 848872"/>
              <a:gd name="connsiteX3" fmla="*/ 437823 w 10795678"/>
              <a:gd name="connsiteY3" fmla="*/ 658004 h 848872"/>
              <a:gd name="connsiteX4" fmla="*/ 0 w 10795678"/>
              <a:gd name="connsiteY4" fmla="*/ 221664 h 848872"/>
              <a:gd name="connsiteX0" fmla="*/ 0 w 10795678"/>
              <a:gd name="connsiteY0" fmla="*/ 427331 h 1054539"/>
              <a:gd name="connsiteX1" fmla="*/ 10656547 w 10795678"/>
              <a:gd name="connsiteY1" fmla="*/ 0 h 1054539"/>
              <a:gd name="connsiteX2" fmla="*/ 10795678 w 10795678"/>
              <a:gd name="connsiteY2" fmla="*/ 1054539 h 1054539"/>
              <a:gd name="connsiteX3" fmla="*/ 437823 w 10795678"/>
              <a:gd name="connsiteY3" fmla="*/ 863671 h 1054539"/>
              <a:gd name="connsiteX4" fmla="*/ 0 w 10795678"/>
              <a:gd name="connsiteY4" fmla="*/ 427331 h 1054539"/>
              <a:gd name="connsiteX0" fmla="*/ 0 w 11430817"/>
              <a:gd name="connsiteY0" fmla="*/ 427331 h 962904"/>
              <a:gd name="connsiteX1" fmla="*/ 10656547 w 11430817"/>
              <a:gd name="connsiteY1" fmla="*/ 0 h 962904"/>
              <a:gd name="connsiteX2" fmla="*/ 11430817 w 11430817"/>
              <a:gd name="connsiteY2" fmla="*/ 962904 h 962904"/>
              <a:gd name="connsiteX3" fmla="*/ 437823 w 11430817"/>
              <a:gd name="connsiteY3" fmla="*/ 863671 h 962904"/>
              <a:gd name="connsiteX4" fmla="*/ 0 w 11430817"/>
              <a:gd name="connsiteY4" fmla="*/ 427331 h 962904"/>
              <a:gd name="connsiteX0" fmla="*/ 0 w 11604405"/>
              <a:gd name="connsiteY0" fmla="*/ 267985 h 962904"/>
              <a:gd name="connsiteX1" fmla="*/ 10830135 w 11604405"/>
              <a:gd name="connsiteY1" fmla="*/ 0 h 962904"/>
              <a:gd name="connsiteX2" fmla="*/ 11604405 w 11604405"/>
              <a:gd name="connsiteY2" fmla="*/ 962904 h 962904"/>
              <a:gd name="connsiteX3" fmla="*/ 611411 w 11604405"/>
              <a:gd name="connsiteY3" fmla="*/ 863671 h 962904"/>
              <a:gd name="connsiteX4" fmla="*/ 0 w 11604405"/>
              <a:gd name="connsiteY4" fmla="*/ 267985 h 962904"/>
              <a:gd name="connsiteX0" fmla="*/ 0 w 11604405"/>
              <a:gd name="connsiteY0" fmla="*/ 267985 h 962904"/>
              <a:gd name="connsiteX1" fmla="*/ 10830135 w 11604405"/>
              <a:gd name="connsiteY1" fmla="*/ 0 h 962904"/>
              <a:gd name="connsiteX2" fmla="*/ 11604405 w 11604405"/>
              <a:gd name="connsiteY2" fmla="*/ 962904 h 962904"/>
              <a:gd name="connsiteX3" fmla="*/ 631349 w 11604405"/>
              <a:gd name="connsiteY3" fmla="*/ 707257 h 962904"/>
              <a:gd name="connsiteX4" fmla="*/ 0 w 11604405"/>
              <a:gd name="connsiteY4" fmla="*/ 267985 h 962904"/>
              <a:gd name="connsiteX0" fmla="*/ 0 w 11742916"/>
              <a:gd name="connsiteY0" fmla="*/ 267985 h 1186817"/>
              <a:gd name="connsiteX1" fmla="*/ 10830135 w 11742916"/>
              <a:gd name="connsiteY1" fmla="*/ 0 h 1186817"/>
              <a:gd name="connsiteX2" fmla="*/ 11742916 w 11742916"/>
              <a:gd name="connsiteY2" fmla="*/ 1186817 h 1186817"/>
              <a:gd name="connsiteX3" fmla="*/ 631349 w 11742916"/>
              <a:gd name="connsiteY3" fmla="*/ 707257 h 1186817"/>
              <a:gd name="connsiteX4" fmla="*/ 0 w 11742916"/>
              <a:gd name="connsiteY4" fmla="*/ 267985 h 1186817"/>
              <a:gd name="connsiteX0" fmla="*/ 0 w 11742916"/>
              <a:gd name="connsiteY0" fmla="*/ 112814 h 1031646"/>
              <a:gd name="connsiteX1" fmla="*/ 10773707 w 11742916"/>
              <a:gd name="connsiteY1" fmla="*/ 0 h 1031646"/>
              <a:gd name="connsiteX2" fmla="*/ 11742916 w 11742916"/>
              <a:gd name="connsiteY2" fmla="*/ 1031646 h 1031646"/>
              <a:gd name="connsiteX3" fmla="*/ 631349 w 11742916"/>
              <a:gd name="connsiteY3" fmla="*/ 552086 h 1031646"/>
              <a:gd name="connsiteX4" fmla="*/ 0 w 11742916"/>
              <a:gd name="connsiteY4" fmla="*/ 112814 h 103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2916" h="1031646">
                <a:moveTo>
                  <a:pt x="0" y="112814"/>
                </a:moveTo>
                <a:lnTo>
                  <a:pt x="10773707" y="0"/>
                </a:lnTo>
                <a:lnTo>
                  <a:pt x="11742916" y="1031646"/>
                </a:lnTo>
                <a:lnTo>
                  <a:pt x="631349" y="552086"/>
                </a:lnTo>
                <a:lnTo>
                  <a:pt x="0" y="11281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7"/>
          <p:cNvSpPr/>
          <p:nvPr/>
        </p:nvSpPr>
        <p:spPr>
          <a:xfrm rot="19035751" flipH="1" flipV="1">
            <a:off x="3055357" y="4548084"/>
            <a:ext cx="767651" cy="380031"/>
          </a:xfrm>
          <a:custGeom>
            <a:avLst/>
            <a:gdLst>
              <a:gd name="connsiteX0" fmla="*/ 0 w 10331471"/>
              <a:gd name="connsiteY0" fmla="*/ 0 h 848872"/>
              <a:gd name="connsiteX1" fmla="*/ 10331471 w 10331471"/>
              <a:gd name="connsiteY1" fmla="*/ 0 h 848872"/>
              <a:gd name="connsiteX2" fmla="*/ 10331471 w 10331471"/>
              <a:gd name="connsiteY2" fmla="*/ 848872 h 848872"/>
              <a:gd name="connsiteX3" fmla="*/ 0 w 10331471"/>
              <a:gd name="connsiteY3" fmla="*/ 848872 h 848872"/>
              <a:gd name="connsiteX4" fmla="*/ 0 w 10331471"/>
              <a:gd name="connsiteY4" fmla="*/ 0 h 848872"/>
              <a:gd name="connsiteX0" fmla="*/ 0 w 10795678"/>
              <a:gd name="connsiteY0" fmla="*/ 221664 h 848872"/>
              <a:gd name="connsiteX1" fmla="*/ 10795678 w 10795678"/>
              <a:gd name="connsiteY1" fmla="*/ 0 h 848872"/>
              <a:gd name="connsiteX2" fmla="*/ 10795678 w 10795678"/>
              <a:gd name="connsiteY2" fmla="*/ 848872 h 848872"/>
              <a:gd name="connsiteX3" fmla="*/ 464207 w 10795678"/>
              <a:gd name="connsiteY3" fmla="*/ 848872 h 848872"/>
              <a:gd name="connsiteX4" fmla="*/ 0 w 10795678"/>
              <a:gd name="connsiteY4" fmla="*/ 221664 h 848872"/>
              <a:gd name="connsiteX0" fmla="*/ 0 w 10795678"/>
              <a:gd name="connsiteY0" fmla="*/ 221664 h 848872"/>
              <a:gd name="connsiteX1" fmla="*/ 10795678 w 10795678"/>
              <a:gd name="connsiteY1" fmla="*/ 0 h 848872"/>
              <a:gd name="connsiteX2" fmla="*/ 10795678 w 10795678"/>
              <a:gd name="connsiteY2" fmla="*/ 848872 h 848872"/>
              <a:gd name="connsiteX3" fmla="*/ 437823 w 10795678"/>
              <a:gd name="connsiteY3" fmla="*/ 658004 h 848872"/>
              <a:gd name="connsiteX4" fmla="*/ 0 w 10795678"/>
              <a:gd name="connsiteY4" fmla="*/ 221664 h 848872"/>
              <a:gd name="connsiteX0" fmla="*/ 0 w 10795678"/>
              <a:gd name="connsiteY0" fmla="*/ 427331 h 1054539"/>
              <a:gd name="connsiteX1" fmla="*/ 10656547 w 10795678"/>
              <a:gd name="connsiteY1" fmla="*/ 0 h 1054539"/>
              <a:gd name="connsiteX2" fmla="*/ 10795678 w 10795678"/>
              <a:gd name="connsiteY2" fmla="*/ 1054539 h 1054539"/>
              <a:gd name="connsiteX3" fmla="*/ 437823 w 10795678"/>
              <a:gd name="connsiteY3" fmla="*/ 863671 h 1054539"/>
              <a:gd name="connsiteX4" fmla="*/ 0 w 10795678"/>
              <a:gd name="connsiteY4" fmla="*/ 427331 h 1054539"/>
              <a:gd name="connsiteX0" fmla="*/ 0 w 11430817"/>
              <a:gd name="connsiteY0" fmla="*/ 427331 h 962904"/>
              <a:gd name="connsiteX1" fmla="*/ 10656547 w 11430817"/>
              <a:gd name="connsiteY1" fmla="*/ 0 h 962904"/>
              <a:gd name="connsiteX2" fmla="*/ 11430817 w 11430817"/>
              <a:gd name="connsiteY2" fmla="*/ 962904 h 962904"/>
              <a:gd name="connsiteX3" fmla="*/ 437823 w 11430817"/>
              <a:gd name="connsiteY3" fmla="*/ 863671 h 962904"/>
              <a:gd name="connsiteX4" fmla="*/ 0 w 11430817"/>
              <a:gd name="connsiteY4" fmla="*/ 427331 h 962904"/>
              <a:gd name="connsiteX0" fmla="*/ 0 w 11604405"/>
              <a:gd name="connsiteY0" fmla="*/ 267985 h 962904"/>
              <a:gd name="connsiteX1" fmla="*/ 10830135 w 11604405"/>
              <a:gd name="connsiteY1" fmla="*/ 0 h 962904"/>
              <a:gd name="connsiteX2" fmla="*/ 11604405 w 11604405"/>
              <a:gd name="connsiteY2" fmla="*/ 962904 h 962904"/>
              <a:gd name="connsiteX3" fmla="*/ 611411 w 11604405"/>
              <a:gd name="connsiteY3" fmla="*/ 863671 h 962904"/>
              <a:gd name="connsiteX4" fmla="*/ 0 w 11604405"/>
              <a:gd name="connsiteY4" fmla="*/ 267985 h 962904"/>
              <a:gd name="connsiteX0" fmla="*/ 0 w 11604405"/>
              <a:gd name="connsiteY0" fmla="*/ 267985 h 962904"/>
              <a:gd name="connsiteX1" fmla="*/ 10830135 w 11604405"/>
              <a:gd name="connsiteY1" fmla="*/ 0 h 962904"/>
              <a:gd name="connsiteX2" fmla="*/ 11604405 w 11604405"/>
              <a:gd name="connsiteY2" fmla="*/ 962904 h 962904"/>
              <a:gd name="connsiteX3" fmla="*/ 631349 w 11604405"/>
              <a:gd name="connsiteY3" fmla="*/ 707257 h 962904"/>
              <a:gd name="connsiteX4" fmla="*/ 0 w 11604405"/>
              <a:gd name="connsiteY4" fmla="*/ 267985 h 962904"/>
              <a:gd name="connsiteX0" fmla="*/ 0 w 11742916"/>
              <a:gd name="connsiteY0" fmla="*/ 267985 h 1186817"/>
              <a:gd name="connsiteX1" fmla="*/ 10830135 w 11742916"/>
              <a:gd name="connsiteY1" fmla="*/ 0 h 1186817"/>
              <a:gd name="connsiteX2" fmla="*/ 11742916 w 11742916"/>
              <a:gd name="connsiteY2" fmla="*/ 1186817 h 1186817"/>
              <a:gd name="connsiteX3" fmla="*/ 631349 w 11742916"/>
              <a:gd name="connsiteY3" fmla="*/ 707257 h 1186817"/>
              <a:gd name="connsiteX4" fmla="*/ 0 w 11742916"/>
              <a:gd name="connsiteY4" fmla="*/ 267985 h 1186817"/>
              <a:gd name="connsiteX0" fmla="*/ 0 w 11742916"/>
              <a:gd name="connsiteY0" fmla="*/ 112814 h 1031646"/>
              <a:gd name="connsiteX1" fmla="*/ 10773707 w 11742916"/>
              <a:gd name="connsiteY1" fmla="*/ 0 h 1031646"/>
              <a:gd name="connsiteX2" fmla="*/ 11742916 w 11742916"/>
              <a:gd name="connsiteY2" fmla="*/ 1031646 h 1031646"/>
              <a:gd name="connsiteX3" fmla="*/ 631349 w 11742916"/>
              <a:gd name="connsiteY3" fmla="*/ 552086 h 1031646"/>
              <a:gd name="connsiteX4" fmla="*/ 0 w 11742916"/>
              <a:gd name="connsiteY4" fmla="*/ 112814 h 103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2916" h="1031646">
                <a:moveTo>
                  <a:pt x="0" y="112814"/>
                </a:moveTo>
                <a:lnTo>
                  <a:pt x="10773707" y="0"/>
                </a:lnTo>
                <a:lnTo>
                  <a:pt x="11742916" y="1031646"/>
                </a:lnTo>
                <a:lnTo>
                  <a:pt x="631349" y="552086"/>
                </a:lnTo>
                <a:lnTo>
                  <a:pt x="0" y="11281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 rot="21375073">
            <a:off x="3642863" y="5004825"/>
            <a:ext cx="3263497" cy="150545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r>
              <a:rPr lang="ru-RU" sz="5400" dirty="0" smtClean="0"/>
              <a:t>социализация</a:t>
            </a:r>
            <a:endParaRPr lang="ru-RU" sz="54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3774763" y="2631771"/>
            <a:ext cx="1741031" cy="2153955"/>
            <a:chOff x="1056040" y="2923219"/>
            <a:chExt cx="2321374" cy="2153955"/>
          </a:xfrm>
        </p:grpSpPr>
        <p:sp>
          <p:nvSpPr>
            <p:cNvPr id="39" name="Овал 38"/>
            <p:cNvSpPr/>
            <p:nvPr/>
          </p:nvSpPr>
          <p:spPr>
            <a:xfrm>
              <a:off x="1056040" y="2923219"/>
              <a:ext cx="2321374" cy="215395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6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6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ru-RU" sz="1600" dirty="0"/>
            </a:p>
          </p:txBody>
        </p:sp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6139" y="3115429"/>
              <a:ext cx="1781175" cy="176953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57" name="Picture 13" descr="Картинки по запросу рисованные птичка летит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634" y="2527652"/>
            <a:ext cx="1731090" cy="18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9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Картинки по запросу облака рисунок пнг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38" t="-1464" r="35666" b="1464"/>
          <a:stretch/>
        </p:blipFill>
        <p:spPr bwMode="auto">
          <a:xfrm rot="1156128">
            <a:off x="-78772" y="1908906"/>
            <a:ext cx="7185297" cy="379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0164189">
            <a:off x="2478831" y="3278549"/>
            <a:ext cx="1566877" cy="5198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этичность</a:t>
            </a:r>
            <a:endParaRPr lang="ru-RU" sz="3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2819" y="27792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348522" y="479685"/>
            <a:ext cx="8443210" cy="19487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ln/>
                <a:solidFill>
                  <a:srgbClr val="6B327A"/>
                </a:solidFill>
              </a:rPr>
              <a:t>Толерантность как условие инклюзивного образования</a:t>
            </a:r>
            <a:endParaRPr lang="ru-RU" sz="3200" dirty="0">
              <a:ln/>
              <a:solidFill>
                <a:srgbClr val="6B327A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521238" y="3893189"/>
            <a:ext cx="1741031" cy="2153955"/>
            <a:chOff x="1056040" y="2923219"/>
            <a:chExt cx="2321374" cy="2153955"/>
          </a:xfrm>
        </p:grpSpPr>
        <p:sp>
          <p:nvSpPr>
            <p:cNvPr id="18" name="Овал 17"/>
            <p:cNvSpPr/>
            <p:nvPr/>
          </p:nvSpPr>
          <p:spPr>
            <a:xfrm>
              <a:off x="1056040" y="2923219"/>
              <a:ext cx="2321374" cy="215395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6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6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ru-RU" sz="1600" dirty="0"/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6139" y="3115429"/>
              <a:ext cx="1781175" cy="176953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6687320" y="3724030"/>
            <a:ext cx="1741031" cy="2153955"/>
            <a:chOff x="6842767" y="2886574"/>
            <a:chExt cx="2321374" cy="2153955"/>
          </a:xfrm>
        </p:grpSpPr>
        <p:sp>
          <p:nvSpPr>
            <p:cNvPr id="28" name="Овал 27"/>
            <p:cNvSpPr/>
            <p:nvPr/>
          </p:nvSpPr>
          <p:spPr>
            <a:xfrm>
              <a:off x="6842767" y="2886574"/>
              <a:ext cx="2321374" cy="215395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6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6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ru-RU" sz="1600" dirty="0"/>
            </a:p>
          </p:txBody>
        </p: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93960" y="3055733"/>
              <a:ext cx="2018987" cy="181563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Прямоугольник 29"/>
          <p:cNvSpPr/>
          <p:nvPr/>
        </p:nvSpPr>
        <p:spPr>
          <a:xfrm rot="152892">
            <a:off x="3738349" y="2915551"/>
            <a:ext cx="2180771" cy="6855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деликатность</a:t>
            </a:r>
            <a:endParaRPr lang="ru-RU" sz="3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20331130">
            <a:off x="2957031" y="3555312"/>
            <a:ext cx="1566877" cy="5198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сочувствие</a:t>
            </a:r>
            <a:endParaRPr lang="ru-RU" sz="3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821351">
            <a:off x="4946118" y="3442671"/>
            <a:ext cx="1566877" cy="5876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соучастие</a:t>
            </a:r>
            <a:endParaRPr lang="ru-RU" sz="3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276019">
            <a:off x="3686027" y="3770440"/>
            <a:ext cx="2537525" cy="10020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умение слышать</a:t>
            </a:r>
            <a:endParaRPr lang="ru-RU" sz="3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305909">
            <a:off x="5448247" y="3377853"/>
            <a:ext cx="1923188" cy="5198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понимание</a:t>
            </a:r>
            <a:endParaRPr lang="ru-RU" sz="32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9222" y="1886101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000" b="1" dirty="0"/>
              <a:t> ФГОС обучающихся с ОВЗ будет вводиться постепенно: в </a:t>
            </a:r>
            <a:r>
              <a:rPr lang="ru-RU" sz="2000" b="1" dirty="0" smtClean="0"/>
              <a:t>2016/2017 </a:t>
            </a:r>
            <a:r>
              <a:rPr lang="ru-RU" sz="2000" b="1" dirty="0"/>
              <a:t>учебном году введение ФГОС </a:t>
            </a:r>
            <a:r>
              <a:rPr lang="ru-RU" sz="2000" b="1" dirty="0" smtClean="0"/>
              <a:t>касался </a:t>
            </a:r>
            <a:r>
              <a:rPr lang="ru-RU" sz="2000" b="1" dirty="0"/>
              <a:t>пока только первых </a:t>
            </a:r>
            <a:r>
              <a:rPr lang="ru-RU" sz="2000" b="1" dirty="0" smtClean="0"/>
              <a:t>классов, в </a:t>
            </a:r>
            <a:r>
              <a:rPr lang="ru-RU" sz="2000" b="1" dirty="0"/>
              <a:t>2017/2018 учебном году действие ФГОС распространяется на вторые классы, и в 2018/2019 – на третьи. Таким образом, в 2019/2020 учебном году вся линейка начальной школы должна быть в зоне действия нового ФГОС.</a:t>
            </a:r>
          </a:p>
        </p:txBody>
      </p:sp>
      <p:pic>
        <p:nvPicPr>
          <p:cNvPr id="8194" name="Picture 2" descr="Картинки по запросу ФГОС детей с ОВ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1750559"/>
            <a:ext cx="1823017" cy="331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6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6542" y="2490820"/>
            <a:ext cx="39671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 </a:t>
            </a:r>
            <a:r>
              <a:rPr lang="ru-RU" sz="2800" b="1" dirty="0"/>
              <a:t>Цель инклюзивного</a:t>
            </a:r>
            <a:r>
              <a:rPr lang="ru-RU" sz="2800" dirty="0"/>
              <a:t> образования заключается в достижении всеми детьми определённого общественного статуса и утверждении своей социальной значимости.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65" r="3365"/>
          <a:stretch/>
        </p:blipFill>
        <p:spPr bwMode="auto">
          <a:xfrm>
            <a:off x="5451912" y="1918607"/>
            <a:ext cx="2826674" cy="267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4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1860</Words>
  <Application>Microsoft Office PowerPoint</Application>
  <PresentationFormat>Экран (4:3)</PresentationFormat>
  <Paragraphs>225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Инклюзивное образование как новое стратегическое направление современного образования  в соответствии с требованиями ФГОС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Инклюзивное образование как новое стратегическое направление современного образования  в соответствии с требованиями ФГОС </dc:title>
  <dc:creator>User</dc:creator>
  <cp:lastModifiedBy>User</cp:lastModifiedBy>
  <cp:revision>28</cp:revision>
  <dcterms:created xsi:type="dcterms:W3CDTF">2017-09-02T03:55:55Z</dcterms:created>
  <dcterms:modified xsi:type="dcterms:W3CDTF">2017-09-02T04:13:36Z</dcterms:modified>
</cp:coreProperties>
</file>